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Lato"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54697-8D26-43A6-A8F8-CBD83EE121C2}">
  <a:tblStyle styleId="{9F154697-8D26-43A6-A8F8-CBD83EE121C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6943526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73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The user inserts a portion of a query bill into the system. </a:t>
            </a:r>
          </a:p>
        </p:txBody>
      </p:sp>
    </p:spTree>
    <p:extLst>
      <p:ext uri="{BB962C8B-B14F-4D97-AF65-F5344CB8AC3E}">
        <p14:creationId xmlns:p14="http://schemas.microsoft.com/office/powerpoint/2010/main" val="164425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US">
                <a:solidFill>
                  <a:schemeClr val="dk1"/>
                </a:solidFill>
              </a:rPr>
              <a:t>LID then outputs a list of candidate bills that are likely to have shared text. </a:t>
            </a:r>
          </a:p>
        </p:txBody>
      </p:sp>
    </p:spTree>
    <p:extLst>
      <p:ext uri="{BB962C8B-B14F-4D97-AF65-F5344CB8AC3E}">
        <p14:creationId xmlns:p14="http://schemas.microsoft.com/office/powerpoint/2010/main" val="349790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The user then clicks on one of the candidate bills and LID shows the shared text between the two documents. To do this last step, it uses an algorithm from bioinformatics for finding similar regions in DNA sequences.</a:t>
            </a:r>
          </a:p>
        </p:txBody>
      </p:sp>
    </p:spTree>
    <p:extLst>
      <p:ext uri="{BB962C8B-B14F-4D97-AF65-F5344CB8AC3E}">
        <p14:creationId xmlns:p14="http://schemas.microsoft.com/office/powerpoint/2010/main" val="720522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To test the usefulness of our system, we inserted the text from the Wisconsin bill. We quickly found matches between (say the names of the states slowly).</a:t>
            </a:r>
          </a:p>
        </p:txBody>
      </p:sp>
    </p:spTree>
    <p:extLst>
      <p:ext uri="{BB962C8B-B14F-4D97-AF65-F5344CB8AC3E}">
        <p14:creationId xmlns:p14="http://schemas.microsoft.com/office/powerpoint/2010/main" val="3911669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04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3137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176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106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823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In a matter of minutes, we found that there were 41 bills that shared a significant amount of text with the Wisconsin bill. </a:t>
            </a:r>
          </a:p>
          <a:p>
            <a:pPr lvl="0" rtl="0">
              <a:spcBef>
                <a:spcPts val="0"/>
              </a:spcBef>
              <a:buNone/>
            </a:pPr>
            <a:endParaRPr/>
          </a:p>
          <a:p>
            <a:pPr lvl="0" rtl="0">
              <a:spcBef>
                <a:spcPts val="0"/>
              </a:spcBef>
              <a:buClr>
                <a:schemeClr val="dk1"/>
              </a:buClr>
              <a:buSzPct val="100000"/>
              <a:buFont typeface="Arial"/>
              <a:buNone/>
            </a:pPr>
            <a:r>
              <a:rPr lang="en-US">
                <a:solidFill>
                  <a:schemeClr val="dk1"/>
                </a:solidFill>
              </a:rPr>
              <a:t>Because LID is a real-time system, it enables users to answer questions that previously would have required months if not years of manually reading documents. This summer we decide to use LID to examine the influence of interest groups on state politics. It is already well-known that interest groups have success in writing legislation and lobbying for it in states. But, how much success?</a:t>
            </a:r>
          </a:p>
          <a:p>
            <a:pPr lvl="0">
              <a:spcBef>
                <a:spcPts val="0"/>
              </a:spcBef>
              <a:buNone/>
            </a:pPr>
            <a:endParaRPr/>
          </a:p>
        </p:txBody>
      </p:sp>
    </p:spTree>
    <p:extLst>
      <p:ext uri="{BB962C8B-B14F-4D97-AF65-F5344CB8AC3E}">
        <p14:creationId xmlns:p14="http://schemas.microsoft.com/office/powerpoint/2010/main" val="269809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US"/>
              <a:t>State laws are not as unique as you may think. Often legislators copy bills from other states or from bills drafted by interest groups. For the past 14 weeks, we have been working with the sunlight foundation to build a tool to detect in real time where state legislators take text from.</a:t>
            </a:r>
          </a:p>
          <a:p>
            <a:pPr lvl="0" rtl="0">
              <a:spcBef>
                <a:spcPts val="0"/>
              </a:spcBef>
              <a:buNone/>
            </a:pPr>
            <a:endParaRPr/>
          </a:p>
          <a:p>
            <a:pPr lvl="0">
              <a:spcBef>
                <a:spcPts val="0"/>
              </a:spcBef>
              <a:buNone/>
            </a:pPr>
            <a:endParaRP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044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US">
                <a:solidFill>
                  <a:schemeClr val="dk1"/>
                </a:solidFill>
              </a:rPr>
              <a:t> We collected 1000s of model bills from the websites of ALICE (a liberal group) and ALEC (a conservative group). Using LID, we were able to determine how much success these groups have had in each state in the past 5 years. We found that ALICE had introduced 960 bills and passed 84 and that ALEC had introduced 1816 and passed 163.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US">
                <a:solidFill>
                  <a:schemeClr val="dk1"/>
                </a:solidFill>
              </a:rPr>
              <a:t>As this analysis shows, LID will enables researchers, journalists, and concerned citizens to better understand where bills come from. We believe that LID has the capacity to help increase transparency of state level politics, helping journalists and citizens to keep government accountable.</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US">
                <a:solidFill>
                  <a:schemeClr val="dk1"/>
                </a:solidFill>
              </a:rPr>
              <a:t>segue in:</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US">
                <a:solidFill>
                  <a:schemeClr val="dk1"/>
                </a:solidFill>
              </a:rPr>
              <a:t>for a given query, LID is capable of finding similar bills with shared text in a matter of seconds on our corpus of more than 500,000 state bills. The real-time nature of our tool enables users to conduct large scale analysis that if done by hand (even with the aid of google) would take months and lots of tedious work. For example, this summer we wanted to understand...</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269583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59072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21442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maybe need transition</a:t>
            </a:r>
          </a:p>
        </p:txBody>
      </p:sp>
    </p:spTree>
    <p:extLst>
      <p:ext uri="{BB962C8B-B14F-4D97-AF65-F5344CB8AC3E}">
        <p14:creationId xmlns:p14="http://schemas.microsoft.com/office/powerpoint/2010/main" val="1736486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6175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1055500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change the sequence below as you describe it</a:t>
            </a:r>
          </a:p>
        </p:txBody>
      </p:sp>
    </p:spTree>
    <p:extLst>
      <p:ext uri="{BB962C8B-B14F-4D97-AF65-F5344CB8AC3E}">
        <p14:creationId xmlns:p14="http://schemas.microsoft.com/office/powerpoint/2010/main" val="2791308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1926791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1761219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2386382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57232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370934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214226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cahnge the sequence below as you describe it</a:t>
            </a:r>
          </a:p>
        </p:txBody>
      </p:sp>
    </p:spTree>
    <p:extLst>
      <p:ext uri="{BB962C8B-B14F-4D97-AF65-F5344CB8AC3E}">
        <p14:creationId xmlns:p14="http://schemas.microsoft.com/office/powerpoint/2010/main" val="3430025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4362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4402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1768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481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A month ago, Wisconsin passed a bill limiting abortion rights. Journalists immediately observed that it was similar to other bills. In fact, many bilsl contained the exact same passages. </a:t>
            </a:r>
          </a:p>
        </p:txBody>
      </p:sp>
    </p:spTree>
    <p:extLst>
      <p:ext uri="{BB962C8B-B14F-4D97-AF65-F5344CB8AC3E}">
        <p14:creationId xmlns:p14="http://schemas.microsoft.com/office/powerpoint/2010/main" val="659661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The highlighted text in this Louisiana bill also appears in the Wisconsin bill.</a:t>
            </a:r>
          </a:p>
        </p:txBody>
      </p:sp>
    </p:spTree>
    <p:extLst>
      <p:ext uri="{BB962C8B-B14F-4D97-AF65-F5344CB8AC3E}">
        <p14:creationId xmlns:p14="http://schemas.microsoft.com/office/powerpoint/2010/main" val="58145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14534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Similarly, the highlighted text in this kansas bill also appears in the wisconsin bill</a:t>
            </a:r>
          </a:p>
        </p:txBody>
      </p:sp>
    </p:spTree>
    <p:extLst>
      <p:ext uri="{BB962C8B-B14F-4D97-AF65-F5344CB8AC3E}">
        <p14:creationId xmlns:p14="http://schemas.microsoft.com/office/powerpoint/2010/main" val="225081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Similarly, Kansas had very similar language. To find this shared text, journalists must perform the laborious task of googling passages from Wisconsin, reading through documents and finding shared text. </a:t>
            </a:r>
          </a:p>
          <a:p>
            <a:pPr lvl="0" rtl="0">
              <a:spcBef>
                <a:spcPts val="0"/>
              </a:spcBef>
              <a:buNone/>
            </a:pPr>
            <a:endParaRPr/>
          </a:p>
          <a:p>
            <a:pPr lvl="0">
              <a:spcBef>
                <a:spcPts val="0"/>
              </a:spcBef>
              <a:buNone/>
            </a:pPr>
            <a:r>
              <a:rPr lang="en-US"/>
              <a:t>Copying text in this way is extremely common because legislators lack time, expertise, and staff to write their own bills. However, Finding these similar bills can be a laborious process. It requires using a search engine such as google and reading manually through the bills.</a:t>
            </a:r>
          </a:p>
        </p:txBody>
      </p:sp>
    </p:spTree>
    <p:extLst>
      <p:ext uri="{BB962C8B-B14F-4D97-AF65-F5344CB8AC3E}">
        <p14:creationId xmlns:p14="http://schemas.microsoft.com/office/powerpoint/2010/main" val="102003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Our tool--the legislative influence detector, or LID for short--automates the process of finding shared text by using text mining and machne learning algorithms. LID works as follows. </a:t>
            </a:r>
          </a:p>
        </p:txBody>
      </p:sp>
    </p:spTree>
    <p:extLst>
      <p:ext uri="{BB962C8B-B14F-4D97-AF65-F5344CB8AC3E}">
        <p14:creationId xmlns:p14="http://schemas.microsoft.com/office/powerpoint/2010/main" val="106541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1597819"/>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3" name="Shape 13"/>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a:lvl1pPr>
            <a:lvl2pPr marL="457200" marR="0" lvl="1" indent="0" algn="ctr" rtl="0">
              <a:spcBef>
                <a:spcPts val="560"/>
              </a:spcBef>
              <a:buClr>
                <a:srgbClr val="888888"/>
              </a:buClr>
              <a:buFont typeface="Arial"/>
              <a:buNone/>
              <a:defRPr/>
            </a:lvl2pPr>
            <a:lvl3pPr marL="914400" marR="0" lvl="2" indent="0" algn="ctr" rtl="0">
              <a:spcBef>
                <a:spcPts val="480"/>
              </a:spcBef>
              <a:buClr>
                <a:srgbClr val="888888"/>
              </a:buClr>
              <a:buFont typeface="Arial"/>
              <a:buNone/>
              <a:defRPr/>
            </a:lvl3pPr>
            <a:lvl4pPr marL="1371600" marR="0" lvl="3" indent="0" algn="ctr" rtl="0">
              <a:spcBef>
                <a:spcPts val="400"/>
              </a:spcBef>
              <a:buClr>
                <a:srgbClr val="888888"/>
              </a:buClr>
              <a:buFont typeface="Arial"/>
              <a:buNone/>
              <a:defRPr/>
            </a:lvl4pPr>
            <a:lvl5pPr marL="1828800" marR="0" lvl="4" indent="0" algn="ctr" rtl="0">
              <a:spcBef>
                <a:spcPts val="400"/>
              </a:spcBef>
              <a:buClr>
                <a:srgbClr val="888888"/>
              </a:buClr>
              <a:buFont typeface="Arial"/>
              <a:buNone/>
              <a:defRPr/>
            </a:lvl5pPr>
            <a:lvl6pPr marL="2286000" marR="0" lvl="5" indent="0" algn="ctr" rtl="0">
              <a:spcBef>
                <a:spcPts val="400"/>
              </a:spcBef>
              <a:buClr>
                <a:srgbClr val="888888"/>
              </a:buClr>
              <a:buFont typeface="Arial"/>
              <a:buNone/>
              <a:defRPr/>
            </a:lvl6pPr>
            <a:lvl7pPr marL="2743200" marR="0" lvl="6" indent="0" algn="ctr" rtl="0">
              <a:spcBef>
                <a:spcPts val="400"/>
              </a:spcBef>
              <a:buClr>
                <a:srgbClr val="888888"/>
              </a:buClr>
              <a:buFont typeface="Arial"/>
              <a:buNone/>
              <a:defRPr/>
            </a:lvl7pPr>
            <a:lvl8pPr marL="3200400" marR="0" lvl="7" indent="0" algn="ctr" rtl="0">
              <a:spcBef>
                <a:spcPts val="400"/>
              </a:spcBef>
              <a:buClr>
                <a:srgbClr val="888888"/>
              </a:buClr>
              <a:buFont typeface="Arial"/>
              <a:buNone/>
              <a:defRPr/>
            </a:lvl8pPr>
            <a:lvl9pPr marL="3657600" marR="0" lvl="8" indent="0" algn="ctr" rtl="0">
              <a:spcBef>
                <a:spcPts val="400"/>
              </a:spcBef>
              <a:buClr>
                <a:srgbClr val="888888"/>
              </a:buClr>
              <a:buFont typeface="Arial"/>
              <a:buNone/>
              <a:defRPr/>
            </a:lvl9pPr>
          </a:lstStyle>
          <a:p>
            <a:endParaRPr/>
          </a:p>
        </p:txBody>
      </p:sp>
      <p:sp>
        <p:nvSpPr>
          <p:cNvPr id="14" name="Shape 1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5" name="Shape 1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6" name="Shape 1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7" name="Shape 17"/>
          <p:cNvSpPr/>
          <p:nvPr/>
        </p:nvSpPr>
        <p:spPr>
          <a:xfrm>
            <a:off x="0" y="4632721"/>
            <a:ext cx="9144000" cy="510776"/>
          </a:xfrm>
          <a:prstGeom prst="rect">
            <a:avLst/>
          </a:prstGeom>
          <a:solidFill>
            <a:srgbClr val="34495E"/>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txBox="1"/>
          <p:nvPr/>
        </p:nvSpPr>
        <p:spPr>
          <a:xfrm>
            <a:off x="2231427" y="4767262"/>
            <a:ext cx="4577512"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a:solidFill>
                  <a:srgbClr val="C4BD97"/>
                </a:solidFill>
                <a:latin typeface="Calibri"/>
                <a:ea typeface="Calibri"/>
                <a:cs typeface="Calibri"/>
                <a:sym typeface="Calibri"/>
              </a:rPr>
              <a:t>The Eric &amp; Wendy Schmidt</a:t>
            </a:r>
            <a:r>
              <a:rPr lang="en-US" sz="1200" b="0" i="0" u="none" strike="noStrike" cap="none">
                <a:solidFill>
                  <a:srgbClr val="888888"/>
                </a:solidFill>
                <a:latin typeface="Calibri"/>
                <a:ea typeface="Calibri"/>
                <a:cs typeface="Calibri"/>
                <a:sym typeface="Calibri"/>
              </a:rPr>
              <a:t> </a:t>
            </a:r>
            <a:r>
              <a:rPr lang="en-US" sz="1200" b="1" i="0" u="none" strike="noStrike" cap="none">
                <a:solidFill>
                  <a:schemeClr val="lt1"/>
                </a:solidFill>
                <a:latin typeface="Calibri"/>
                <a:ea typeface="Calibri"/>
                <a:cs typeface="Calibri"/>
                <a:sym typeface="Calibri"/>
              </a:rPr>
              <a:t>Data Science for Social Good</a:t>
            </a:r>
            <a:r>
              <a:rPr lang="en-US" sz="1200" b="0" i="0" u="none" strike="noStrike" cap="none">
                <a:solidFill>
                  <a:srgbClr val="34495E"/>
                </a:solidFill>
                <a:latin typeface="Calibri"/>
                <a:ea typeface="Calibri"/>
                <a:cs typeface="Calibri"/>
                <a:sym typeface="Calibri"/>
              </a:rPr>
              <a:t> </a:t>
            </a:r>
          </a:p>
          <a:p>
            <a:pPr marL="0" marR="0" lvl="0" indent="0" algn="ctr" rtl="0">
              <a:spcBef>
                <a:spcPts val="0"/>
              </a:spcBef>
              <a:buSzPct val="25000"/>
              <a:buNone/>
            </a:pPr>
            <a:r>
              <a:rPr lang="en-US" sz="1200" b="0" i="0" u="none" strike="noStrike" cap="none">
                <a:solidFill>
                  <a:srgbClr val="C4BD97"/>
                </a:solidFill>
                <a:latin typeface="Calibri"/>
                <a:ea typeface="Calibri"/>
                <a:cs typeface="Calibri"/>
                <a:sym typeface="Calibri"/>
              </a:rPr>
              <a:t>Summer Fellowship 2015</a:t>
            </a:r>
          </a:p>
        </p:txBody>
      </p:sp>
      <p:sp>
        <p:nvSpPr>
          <p:cNvPr id="19" name="Shape 19"/>
          <p:cNvSpPr txBox="1"/>
          <p:nvPr/>
        </p:nvSpPr>
        <p:spPr>
          <a:xfrm>
            <a:off x="457199" y="4767262"/>
            <a:ext cx="1350873" cy="273843"/>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200" b="0" i="0" u="none" strike="noStrike" cap="none">
                <a:solidFill>
                  <a:srgbClr val="C4BD97"/>
                </a:solidFill>
                <a:latin typeface="Calibri"/>
                <a:ea typeface="Calibri"/>
                <a:cs typeface="Calibri"/>
                <a:sym typeface="Calibri"/>
              </a:rPr>
              <a:t>dssg.uchicago.edu</a:t>
            </a:r>
          </a:p>
        </p:txBody>
      </p:sp>
      <p:sp>
        <p:nvSpPr>
          <p:cNvPr id="20" name="Shape 20"/>
          <p:cNvSpPr txBox="1"/>
          <p:nvPr/>
        </p:nvSpPr>
        <p:spPr>
          <a:xfrm>
            <a:off x="7382232" y="4767262"/>
            <a:ext cx="1304567"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1200" b="0" i="0" u="none" strike="noStrike" cap="none">
                <a:solidFill>
                  <a:srgbClr val="C4BD97"/>
                </a:solidFill>
                <a:latin typeface="Calibri"/>
                <a:ea typeface="Calibri"/>
                <a:cs typeface="Calibri"/>
                <a:sym typeface="Calibri"/>
              </a:rPr>
              <a:t>@datascifellows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a:spLocks noGrp="1"/>
          </p:cNvSpPr>
          <p:nvPr>
            <p:ph type="pic" idx="2"/>
          </p:nvPr>
        </p:nvSpPr>
        <p:spPr>
          <a:xfrm>
            <a:off x="1792288" y="459581"/>
            <a:ext cx="5486399" cy="3086099"/>
          </a:xfrm>
          <a:prstGeom prst="rect">
            <a:avLst/>
          </a:prstGeom>
          <a:noFill/>
          <a:ln>
            <a:noFill/>
          </a:ln>
        </p:spPr>
      </p:sp>
      <p:sp>
        <p:nvSpPr>
          <p:cNvPr id="72" name="Shape 72"/>
          <p:cNvSpPr txBox="1">
            <a:spLocks noGrp="1"/>
          </p:cNvSpPr>
          <p:nvPr>
            <p:ph type="body" idx="1"/>
          </p:nvPr>
        </p:nvSpPr>
        <p:spPr>
          <a:xfrm>
            <a:off x="1792288" y="4025503"/>
            <a:ext cx="5486399" cy="603647"/>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73" name="Shape 73"/>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4" name="Shape 74"/>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5" name="Shape 75"/>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8" name="Shape 78"/>
          <p:cNvSpPr txBox="1">
            <a:spLocks noGrp="1"/>
          </p:cNvSpPr>
          <p:nvPr>
            <p:ph type="body" idx="1"/>
          </p:nvPr>
        </p:nvSpPr>
        <p:spPr>
          <a:xfrm rot="5400000">
            <a:off x="2874763" y="-1217413"/>
            <a:ext cx="3394472" cy="82296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79" name="Shape 7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0" name="Shape 8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1" name="Shape 8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rot="5400000">
            <a:off x="6012655" y="771525"/>
            <a:ext cx="3290888"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4" name="Shape 84"/>
          <p:cNvSpPr txBox="1">
            <a:spLocks noGrp="1"/>
          </p:cNvSpPr>
          <p:nvPr>
            <p:ph type="body" idx="1"/>
          </p:nvPr>
        </p:nvSpPr>
        <p:spPr>
          <a:xfrm rot="5400000">
            <a:off x="1821656" y="-1209674"/>
            <a:ext cx="3290888"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85" name="Shape 8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6" name="Shape 8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7" name="Shape 8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94" name="Shape 94"/>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95" name="Shape 95"/>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8" name="Shape 98"/>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9" name="Shape 9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2" name="Shape 102"/>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4" name="Shape 104"/>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7" name="Shape 107"/>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ption">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110" name="Shape 110"/>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2">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15" name="Shape 115"/>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116" name="Shape 116"/>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57200" y="1200150"/>
            <a:ext cx="8229600" cy="3798761"/>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lt1"/>
        </a:solidFill>
        <a:effectLst/>
      </p:bgPr>
    </p:bg>
    <p:spTree>
      <p:nvGrpSpPr>
        <p:cNvPr id="1" name="Shape 24"/>
        <p:cNvGrpSpPr/>
        <p:nvPr/>
      </p:nvGrpSpPr>
      <p:grpSpPr>
        <a:xfrm>
          <a:off x="0" y="0"/>
          <a:ext cx="0" cy="0"/>
          <a:chOff x="0" y="0"/>
          <a:chExt cx="0" cy="0"/>
        </a:xfrm>
      </p:grpSpPr>
      <p:sp>
        <p:nvSpPr>
          <p:cNvPr id="25" name="Shape 25"/>
          <p:cNvSpPr/>
          <p:nvPr/>
        </p:nvSpPr>
        <p:spPr>
          <a:xfrm>
            <a:off x="0" y="4632721"/>
            <a:ext cx="9144000" cy="510776"/>
          </a:xfrm>
          <a:prstGeom prst="rect">
            <a:avLst/>
          </a:prstGeom>
          <a:solidFill>
            <a:srgbClr val="34495E"/>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26" name="Shape 26"/>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28" name="Shape 28"/>
          <p:cNvSpPr txBox="1">
            <a:spLocks noGrp="1"/>
          </p:cNvSpPr>
          <p:nvPr>
            <p:ph type="ftr" idx="11"/>
          </p:nvPr>
        </p:nvSpPr>
        <p:spPr>
          <a:xfrm>
            <a:off x="2231427" y="4767262"/>
            <a:ext cx="4577512"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9" name="Shape 29"/>
          <p:cNvSpPr txBox="1">
            <a:spLocks noGrp="1"/>
          </p:cNvSpPr>
          <p:nvPr>
            <p:ph type="dt" idx="10"/>
          </p:nvPr>
        </p:nvSpPr>
        <p:spPr>
          <a:xfrm>
            <a:off x="457199" y="4767262"/>
            <a:ext cx="1350873"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0" name="Shape 30"/>
          <p:cNvSpPr txBox="1">
            <a:spLocks noGrp="1"/>
          </p:cNvSpPr>
          <p:nvPr>
            <p:ph type="sldNum" idx="12"/>
          </p:nvPr>
        </p:nvSpPr>
        <p:spPr>
          <a:xfrm>
            <a:off x="7488070" y="4767262"/>
            <a:ext cx="119872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1200" b="0" i="0" u="none" strike="noStrike" cap="none">
                <a:solidFill>
                  <a:srgbClr val="888888"/>
                </a:solidFill>
                <a:latin typeface="Calibri"/>
                <a:ea typeface="Calibri"/>
                <a:cs typeface="Calibri"/>
                <a:sym typeface="Calibri"/>
              </a:rPr>
              <a:t>@datascifellows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3" name="Shape 33"/>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a:lvl1pPr>
            <a:lvl2pPr marL="457200" lvl="1" indent="0" rtl="0">
              <a:spcBef>
                <a:spcPts val="0"/>
              </a:spcBef>
              <a:buClr>
                <a:srgbClr val="888888"/>
              </a:buClr>
              <a:buFont typeface="Calibri"/>
              <a:buNone/>
              <a:defRPr/>
            </a:lvl2pPr>
            <a:lvl3pPr marL="914400" lvl="2" indent="0" rtl="0">
              <a:spcBef>
                <a:spcPts val="0"/>
              </a:spcBef>
              <a:buClr>
                <a:srgbClr val="888888"/>
              </a:buClr>
              <a:buFont typeface="Calibri"/>
              <a:buNone/>
              <a:defRPr/>
            </a:lvl3pPr>
            <a:lvl4pPr marL="1371600" lvl="3" indent="0" rtl="0">
              <a:spcBef>
                <a:spcPts val="0"/>
              </a:spcBef>
              <a:buClr>
                <a:srgbClr val="888888"/>
              </a:buClr>
              <a:buFont typeface="Calibri"/>
              <a:buNone/>
              <a:defRPr/>
            </a:lvl4pPr>
            <a:lvl5pPr marL="1828800" lvl="4" indent="0" rtl="0">
              <a:spcBef>
                <a:spcPts val="0"/>
              </a:spcBef>
              <a:buClr>
                <a:srgbClr val="888888"/>
              </a:buClr>
              <a:buFont typeface="Calibri"/>
              <a:buNone/>
              <a:defRPr/>
            </a:lvl5pPr>
            <a:lvl6pPr marL="2286000" lvl="5" indent="0" rtl="0">
              <a:spcBef>
                <a:spcPts val="0"/>
              </a:spcBef>
              <a:buClr>
                <a:srgbClr val="888888"/>
              </a:buClr>
              <a:buFont typeface="Calibri"/>
              <a:buNone/>
              <a:defRPr/>
            </a:lvl6pPr>
            <a:lvl7pPr marL="2743200" lvl="6" indent="0" rtl="0">
              <a:spcBef>
                <a:spcPts val="0"/>
              </a:spcBef>
              <a:buClr>
                <a:srgbClr val="888888"/>
              </a:buClr>
              <a:buFont typeface="Calibri"/>
              <a:buNone/>
              <a:defRPr/>
            </a:lvl7pPr>
            <a:lvl8pPr marL="3200400" lvl="7" indent="0" rtl="0">
              <a:spcBef>
                <a:spcPts val="0"/>
              </a:spcBef>
              <a:buClr>
                <a:srgbClr val="888888"/>
              </a:buClr>
              <a:buFont typeface="Calibri"/>
              <a:buNone/>
              <a:defRPr/>
            </a:lvl8pPr>
            <a:lvl9pPr marL="3657600" lvl="8" indent="0" rtl="0">
              <a:spcBef>
                <a:spcPts val="0"/>
              </a:spcBef>
              <a:buClr>
                <a:srgbClr val="888888"/>
              </a:buClr>
              <a:buFont typeface="Calibri"/>
              <a:buNone/>
              <a:defRPr/>
            </a:lvl9pPr>
          </a:lstStyle>
          <a:p>
            <a:endParaRPr/>
          </a:p>
        </p:txBody>
      </p:sp>
      <p:sp>
        <p:nvSpPr>
          <p:cNvPr id="34" name="Shape 3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5" name="Shape 3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6" name="Shape 3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 name="Shape 39"/>
          <p:cNvSpPr txBox="1">
            <a:spLocks noGrp="1"/>
          </p:cNvSpPr>
          <p:nvPr>
            <p:ph type="body" idx="1"/>
          </p:nvPr>
        </p:nvSpPr>
        <p:spPr>
          <a:xfrm>
            <a:off x="457200" y="900112"/>
            <a:ext cx="4038599" cy="2545556"/>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2"/>
          </p:nvPr>
        </p:nvSpPr>
        <p:spPr>
          <a:xfrm>
            <a:off x="4648200" y="900112"/>
            <a:ext cx="4038599" cy="2545556"/>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1" name="Shape 4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2" name="Shape 4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3" name="Shape 4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7" name="Shape 47"/>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8" name="Shape 48"/>
          <p:cNvSpPr txBox="1">
            <a:spLocks noGrp="1"/>
          </p:cNvSpPr>
          <p:nvPr>
            <p:ph type="body" idx="3"/>
          </p:nvPr>
        </p:nvSpPr>
        <p:spPr>
          <a:xfrm>
            <a:off x="4645026" y="1151334"/>
            <a:ext cx="4041774" cy="479821"/>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9" name="Shape 49"/>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 name="Shape 5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1" name="Shape 5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2" name="Shape 5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5" name="Shape 5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6" name="Shape 5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7" name="Shape 5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0" name="Shape 6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1" name="Shape 6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66" name="Shape 6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7" name="Shape 6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8" name="Shape 6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7" name="Shape 7"/>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a:lvl1pPr>
            <a:lvl2pPr marL="742950" marR="0" lvl="1" indent="-107950" algn="l" rtl="0">
              <a:spcBef>
                <a:spcPts val="560"/>
              </a:spcBef>
              <a:buClr>
                <a:schemeClr val="dk1"/>
              </a:buClr>
              <a:buFont typeface="Arial"/>
              <a:buChar char="–"/>
              <a:defRPr/>
            </a:lvl2pPr>
            <a:lvl3pPr marL="1143000" marR="0" lvl="2" indent="-76200" algn="l" rtl="0">
              <a:spcBef>
                <a:spcPts val="480"/>
              </a:spcBef>
              <a:buClr>
                <a:schemeClr val="dk1"/>
              </a:buClr>
              <a:buFont typeface="Arial"/>
              <a:buChar char="•"/>
              <a:defRPr/>
            </a:lvl3pPr>
            <a:lvl4pPr marL="1600200" marR="0" lvl="3" indent="-101600" algn="l" rtl="0">
              <a:spcBef>
                <a:spcPts val="400"/>
              </a:spcBef>
              <a:buClr>
                <a:schemeClr val="dk1"/>
              </a:buClr>
              <a:buFont typeface="Arial"/>
              <a:buChar char="–"/>
              <a:defRPr/>
            </a:lvl4pPr>
            <a:lvl5pPr marL="2057400" marR="0" lvl="4" indent="-101600" algn="l" rtl="0">
              <a:spcBef>
                <a:spcPts val="400"/>
              </a:spcBef>
              <a:buClr>
                <a:schemeClr val="dk1"/>
              </a:buClr>
              <a:buFont typeface="Arial"/>
              <a:buChar char="»"/>
              <a:defRPr/>
            </a:lvl5pPr>
            <a:lvl6pPr marL="2514600" marR="0" lvl="5" indent="-101600" algn="l" rtl="0">
              <a:spcBef>
                <a:spcPts val="400"/>
              </a:spcBef>
              <a:buClr>
                <a:schemeClr val="dk1"/>
              </a:buClr>
              <a:buFont typeface="Arial"/>
              <a:buChar char="•"/>
              <a:defRPr/>
            </a:lvl6pPr>
            <a:lvl7pPr marL="2971800" marR="0" lvl="6" indent="-101600" algn="l" rtl="0">
              <a:spcBef>
                <a:spcPts val="400"/>
              </a:spcBef>
              <a:buClr>
                <a:schemeClr val="dk1"/>
              </a:buClr>
              <a:buFont typeface="Arial"/>
              <a:buChar char="•"/>
              <a:defRPr/>
            </a:lvl7pPr>
            <a:lvl8pPr marL="3429000" marR="0" lvl="7" indent="-101600" algn="l" rtl="0">
              <a:spcBef>
                <a:spcPts val="400"/>
              </a:spcBef>
              <a:buClr>
                <a:schemeClr val="dk1"/>
              </a:buClr>
              <a:buFont typeface="Arial"/>
              <a:buChar char="•"/>
              <a:defRPr/>
            </a:lvl8pPr>
            <a:lvl9pPr marL="3886200" marR="0" lvl="8" indent="-101600" algn="l" rtl="0">
              <a:spcBef>
                <a:spcPts val="400"/>
              </a:spcBef>
              <a:buClr>
                <a:schemeClr val="dk1"/>
              </a:buClr>
              <a:buFont typeface="Arial"/>
              <a:buChar char="•"/>
              <a:defRPr/>
            </a:lvl9pPr>
          </a:lstStyle>
          <a:p>
            <a:endParaRPr/>
          </a:p>
        </p:txBody>
      </p:sp>
      <p:sp>
        <p:nvSpPr>
          <p:cNvPr id="8" name="Shape 8"/>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9" name="Shape 9"/>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0" name="Shape 1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90" name="Shape 90"/>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
        <p:nvSpPr>
          <p:cNvPr id="91" name="Shape 91"/>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US" sz="1300">
                <a:solidFill>
                  <a:schemeClr val="dk1"/>
                </a:solidFill>
              </a:rPr>
              <a:t>‹#›</a:t>
            </a:fld>
            <a:endParaRPr lang="en-US"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ctrTitle"/>
          </p:nvPr>
        </p:nvSpPr>
        <p:spPr>
          <a:xfrm>
            <a:off x="685800" y="1597819"/>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endParaRPr sz="4400" b="0" i="0" u="none" strike="noStrike" cap="none">
              <a:solidFill>
                <a:schemeClr val="dk1"/>
              </a:solidFill>
              <a:latin typeface="Calibri"/>
              <a:ea typeface="Calibri"/>
              <a:cs typeface="Calibri"/>
              <a:sym typeface="Calibri"/>
            </a:endParaRPr>
          </a:p>
        </p:txBody>
      </p:sp>
      <p:pic>
        <p:nvPicPr>
          <p:cNvPr id="122" name="Shape 122" descr="dssg-logo-2015-large.png"/>
          <p:cNvPicPr preferRelativeResize="0"/>
          <p:nvPr/>
        </p:nvPicPr>
        <p:blipFill rotWithShape="1">
          <a:blip r:embed="rId3">
            <a:alphaModFix/>
          </a:blip>
          <a:srcRect/>
          <a:stretch/>
        </p:blipFill>
        <p:spPr>
          <a:xfrm>
            <a:off x="0" y="698014"/>
            <a:ext cx="9144000" cy="27428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Shape 171" descr="LID1.png"/>
          <p:cNvPicPr preferRelativeResize="0"/>
          <p:nvPr/>
        </p:nvPicPr>
        <p:blipFill rotWithShape="1">
          <a:blip r:embed="rId3">
            <a:alphaModFix/>
          </a:blip>
          <a:srcRect l="69" r="59"/>
          <a:stretch/>
        </p:blipFill>
        <p:spPr>
          <a:xfrm>
            <a:off x="1492624" y="228600"/>
            <a:ext cx="5906897" cy="45922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descr="LID3.png"/>
          <p:cNvPicPr preferRelativeResize="0"/>
          <p:nvPr/>
        </p:nvPicPr>
        <p:blipFill rotWithShape="1">
          <a:blip r:embed="rId3">
            <a:alphaModFix/>
          </a:blip>
          <a:srcRect t="49" b="49"/>
          <a:stretch/>
        </p:blipFill>
        <p:spPr>
          <a:xfrm>
            <a:off x="1492624" y="228600"/>
            <a:ext cx="5906896" cy="4592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Shape 181"/>
          <p:cNvGrpSpPr/>
          <p:nvPr/>
        </p:nvGrpSpPr>
        <p:grpSpPr>
          <a:xfrm>
            <a:off x="1492624" y="228600"/>
            <a:ext cx="5906894" cy="4592247"/>
            <a:chOff x="1492624" y="228600"/>
            <a:chExt cx="5906894" cy="4592247"/>
          </a:xfrm>
        </p:grpSpPr>
        <p:pic>
          <p:nvPicPr>
            <p:cNvPr id="182" name="Shape 182" descr="LID4.png"/>
            <p:cNvPicPr preferRelativeResize="0"/>
            <p:nvPr/>
          </p:nvPicPr>
          <p:blipFill rotWithShape="1">
            <a:blip r:embed="rId3">
              <a:alphaModFix/>
            </a:blip>
            <a:srcRect l="219" r="219"/>
            <a:stretch/>
          </p:blipFill>
          <p:spPr>
            <a:xfrm>
              <a:off x="1492624" y="228600"/>
              <a:ext cx="5906894" cy="4592247"/>
            </a:xfrm>
            <a:prstGeom prst="rect">
              <a:avLst/>
            </a:prstGeom>
            <a:noFill/>
            <a:ln>
              <a:noFill/>
            </a:ln>
          </p:spPr>
        </p:pic>
        <p:pic>
          <p:nvPicPr>
            <p:cNvPr id="183" name="Shape 183"/>
            <p:cNvPicPr preferRelativeResize="0"/>
            <p:nvPr/>
          </p:nvPicPr>
          <p:blipFill>
            <a:blip r:embed="rId4">
              <a:alphaModFix/>
            </a:blip>
            <a:stretch>
              <a:fillRect/>
            </a:stretch>
          </p:blipFill>
          <p:spPr>
            <a:xfrm>
              <a:off x="1637925" y="3723050"/>
              <a:ext cx="1258399" cy="167199"/>
            </a:xfrm>
            <a:prstGeom prst="rect">
              <a:avLst/>
            </a:prstGeom>
            <a:noFill/>
            <a:ln>
              <a:noFill/>
            </a:ln>
          </p:spPr>
        </p:pic>
        <p:pic>
          <p:nvPicPr>
            <p:cNvPr id="184" name="Shape 184"/>
            <p:cNvPicPr preferRelativeResize="0"/>
            <p:nvPr/>
          </p:nvPicPr>
          <p:blipFill>
            <a:blip r:embed="rId4">
              <a:alphaModFix/>
            </a:blip>
            <a:stretch>
              <a:fillRect/>
            </a:stretch>
          </p:blipFill>
          <p:spPr>
            <a:xfrm>
              <a:off x="1667900" y="3890250"/>
              <a:ext cx="279649" cy="167199"/>
            </a:xfrm>
            <a:prstGeom prst="rect">
              <a:avLst/>
            </a:prstGeom>
            <a:noFill/>
            <a:ln>
              <a:noFill/>
            </a:ln>
          </p:spPr>
        </p:pic>
        <p:pic>
          <p:nvPicPr>
            <p:cNvPr id="185" name="Shape 185"/>
            <p:cNvPicPr preferRelativeResize="0"/>
            <p:nvPr/>
          </p:nvPicPr>
          <p:blipFill>
            <a:blip r:embed="rId4">
              <a:alphaModFix/>
            </a:blip>
            <a:stretch>
              <a:fillRect/>
            </a:stretch>
          </p:blipFill>
          <p:spPr>
            <a:xfrm>
              <a:off x="2992125" y="3509250"/>
              <a:ext cx="876300" cy="167199"/>
            </a:xfrm>
            <a:prstGeom prst="rect">
              <a:avLst/>
            </a:prstGeom>
            <a:noFill/>
            <a:ln>
              <a:noFill/>
            </a:ln>
          </p:spPr>
        </p:pic>
        <p:pic>
          <p:nvPicPr>
            <p:cNvPr id="186" name="Shape 186"/>
            <p:cNvPicPr preferRelativeResize="0"/>
            <p:nvPr/>
          </p:nvPicPr>
          <p:blipFill>
            <a:blip r:embed="rId4">
              <a:alphaModFix/>
            </a:blip>
            <a:stretch>
              <a:fillRect/>
            </a:stretch>
          </p:blipFill>
          <p:spPr>
            <a:xfrm>
              <a:off x="2187225" y="3890250"/>
              <a:ext cx="159800" cy="167199"/>
            </a:xfrm>
            <a:prstGeom prst="rect">
              <a:avLst/>
            </a:prstGeom>
            <a:noFill/>
            <a:ln>
              <a:noFill/>
            </a:ln>
          </p:spPr>
        </p:pic>
        <p:pic>
          <p:nvPicPr>
            <p:cNvPr id="187" name="Shape 187"/>
            <p:cNvPicPr preferRelativeResize="0"/>
            <p:nvPr/>
          </p:nvPicPr>
          <p:blipFill>
            <a:blip r:embed="rId4">
              <a:alphaModFix/>
            </a:blip>
            <a:stretch>
              <a:fillRect/>
            </a:stretch>
          </p:blipFill>
          <p:spPr>
            <a:xfrm>
              <a:off x="3038725" y="3890250"/>
              <a:ext cx="159800" cy="167199"/>
            </a:xfrm>
            <a:prstGeom prst="rect">
              <a:avLst/>
            </a:prstGeom>
            <a:noFill/>
            <a:ln>
              <a:noFill/>
            </a:ln>
          </p:spPr>
        </p:pic>
        <p:pic>
          <p:nvPicPr>
            <p:cNvPr id="188" name="Shape 188"/>
            <p:cNvPicPr preferRelativeResize="0"/>
            <p:nvPr/>
          </p:nvPicPr>
          <p:blipFill>
            <a:blip r:embed="rId4">
              <a:alphaModFix/>
            </a:blip>
            <a:stretch>
              <a:fillRect/>
            </a:stretch>
          </p:blipFill>
          <p:spPr>
            <a:xfrm>
              <a:off x="1667900" y="4057450"/>
              <a:ext cx="519325" cy="167199"/>
            </a:xfrm>
            <a:prstGeom prst="rect">
              <a:avLst/>
            </a:prstGeom>
            <a:noFill/>
            <a:ln>
              <a:noFill/>
            </a:ln>
          </p:spPr>
        </p:pic>
        <p:pic>
          <p:nvPicPr>
            <p:cNvPr id="189" name="Shape 189"/>
            <p:cNvPicPr preferRelativeResize="0"/>
            <p:nvPr/>
          </p:nvPicPr>
          <p:blipFill>
            <a:blip r:embed="rId4">
              <a:alphaModFix/>
            </a:blip>
            <a:stretch>
              <a:fillRect/>
            </a:stretch>
          </p:blipFill>
          <p:spPr>
            <a:xfrm>
              <a:off x="2858972" y="4057450"/>
              <a:ext cx="426874" cy="167199"/>
            </a:xfrm>
            <a:prstGeom prst="rect">
              <a:avLst/>
            </a:prstGeom>
            <a:noFill/>
            <a:ln>
              <a:noFill/>
            </a:ln>
          </p:spPr>
        </p:pic>
        <p:pic>
          <p:nvPicPr>
            <p:cNvPr id="190" name="Shape 190"/>
            <p:cNvPicPr preferRelativeResize="0"/>
            <p:nvPr/>
          </p:nvPicPr>
          <p:blipFill>
            <a:blip r:embed="rId4">
              <a:alphaModFix/>
            </a:blip>
            <a:stretch>
              <a:fillRect/>
            </a:stretch>
          </p:blipFill>
          <p:spPr>
            <a:xfrm>
              <a:off x="1667900" y="3509250"/>
              <a:ext cx="798974" cy="167199"/>
            </a:xfrm>
            <a:prstGeom prst="rect">
              <a:avLst/>
            </a:prstGeom>
            <a:noFill/>
            <a:ln>
              <a:noFill/>
            </a:ln>
          </p:spPr>
        </p:pic>
        <p:pic>
          <p:nvPicPr>
            <p:cNvPr id="191" name="Shape 191"/>
            <p:cNvPicPr preferRelativeResize="0"/>
            <p:nvPr/>
          </p:nvPicPr>
          <p:blipFill>
            <a:blip r:embed="rId4">
              <a:alphaModFix/>
            </a:blip>
            <a:stretch>
              <a:fillRect/>
            </a:stretch>
          </p:blipFill>
          <p:spPr>
            <a:xfrm>
              <a:off x="4217275" y="3509250"/>
              <a:ext cx="798974" cy="167199"/>
            </a:xfrm>
            <a:prstGeom prst="rect">
              <a:avLst/>
            </a:prstGeom>
            <a:noFill/>
            <a:ln>
              <a:noFill/>
            </a:ln>
          </p:spPr>
        </p:pic>
        <p:pic>
          <p:nvPicPr>
            <p:cNvPr id="192" name="Shape 192"/>
            <p:cNvPicPr preferRelativeResize="0"/>
            <p:nvPr/>
          </p:nvPicPr>
          <p:blipFill>
            <a:blip r:embed="rId4">
              <a:alphaModFix/>
            </a:blip>
            <a:stretch>
              <a:fillRect/>
            </a:stretch>
          </p:blipFill>
          <p:spPr>
            <a:xfrm>
              <a:off x="5191925" y="3509250"/>
              <a:ext cx="930350" cy="167199"/>
            </a:xfrm>
            <a:prstGeom prst="rect">
              <a:avLst/>
            </a:prstGeom>
            <a:noFill/>
            <a:ln>
              <a:noFill/>
            </a:ln>
          </p:spPr>
        </p:pic>
        <p:pic>
          <p:nvPicPr>
            <p:cNvPr id="193" name="Shape 193"/>
            <p:cNvPicPr preferRelativeResize="0"/>
            <p:nvPr/>
          </p:nvPicPr>
          <p:blipFill>
            <a:blip r:embed="rId4">
              <a:alphaModFix/>
            </a:blip>
            <a:stretch>
              <a:fillRect/>
            </a:stretch>
          </p:blipFill>
          <p:spPr>
            <a:xfrm>
              <a:off x="4217275" y="3723050"/>
              <a:ext cx="1258399" cy="167199"/>
            </a:xfrm>
            <a:prstGeom prst="rect">
              <a:avLst/>
            </a:prstGeom>
            <a:noFill/>
            <a:ln>
              <a:noFill/>
            </a:ln>
          </p:spPr>
        </p:pic>
        <p:pic>
          <p:nvPicPr>
            <p:cNvPr id="194" name="Shape 194"/>
            <p:cNvPicPr preferRelativeResize="0"/>
            <p:nvPr/>
          </p:nvPicPr>
          <p:blipFill>
            <a:blip r:embed="rId4">
              <a:alphaModFix/>
            </a:blip>
            <a:stretch>
              <a:fillRect/>
            </a:stretch>
          </p:blipFill>
          <p:spPr>
            <a:xfrm>
              <a:off x="5685400" y="3723050"/>
              <a:ext cx="279649" cy="167199"/>
            </a:xfrm>
            <a:prstGeom prst="rect">
              <a:avLst/>
            </a:prstGeom>
            <a:noFill/>
            <a:ln>
              <a:noFill/>
            </a:ln>
          </p:spPr>
        </p:pic>
        <p:pic>
          <p:nvPicPr>
            <p:cNvPr id="195" name="Shape 195"/>
            <p:cNvPicPr preferRelativeResize="0"/>
            <p:nvPr/>
          </p:nvPicPr>
          <p:blipFill>
            <a:blip r:embed="rId4">
              <a:alphaModFix/>
            </a:blip>
            <a:stretch>
              <a:fillRect/>
            </a:stretch>
          </p:blipFill>
          <p:spPr>
            <a:xfrm>
              <a:off x="5016250" y="3890250"/>
              <a:ext cx="159800" cy="167199"/>
            </a:xfrm>
            <a:prstGeom prst="rect">
              <a:avLst/>
            </a:prstGeom>
            <a:noFill/>
            <a:ln>
              <a:noFill/>
            </a:ln>
          </p:spPr>
        </p:pic>
        <p:pic>
          <p:nvPicPr>
            <p:cNvPr id="196" name="Shape 196"/>
            <p:cNvPicPr preferRelativeResize="0"/>
            <p:nvPr/>
          </p:nvPicPr>
          <p:blipFill>
            <a:blip r:embed="rId4">
              <a:alphaModFix/>
            </a:blip>
            <a:stretch>
              <a:fillRect/>
            </a:stretch>
          </p:blipFill>
          <p:spPr>
            <a:xfrm>
              <a:off x="4496925" y="4271250"/>
              <a:ext cx="695000" cy="167199"/>
            </a:xfrm>
            <a:prstGeom prst="rect">
              <a:avLst/>
            </a:prstGeom>
            <a:noFill/>
            <a:ln>
              <a:noFill/>
            </a:ln>
          </p:spPr>
        </p:pic>
        <p:pic>
          <p:nvPicPr>
            <p:cNvPr id="197" name="Shape 197"/>
            <p:cNvPicPr preferRelativeResize="0"/>
            <p:nvPr/>
          </p:nvPicPr>
          <p:blipFill>
            <a:blip r:embed="rId4">
              <a:alphaModFix/>
            </a:blip>
            <a:stretch>
              <a:fillRect/>
            </a:stretch>
          </p:blipFill>
          <p:spPr>
            <a:xfrm>
              <a:off x="5443660" y="4271250"/>
              <a:ext cx="426874" cy="16719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685800" y="693812"/>
            <a:ext cx="7772400" cy="1102518"/>
          </a:xfrm>
          <a:prstGeom prst="rect">
            <a:avLst/>
          </a:prstGeom>
          <a:noFill/>
          <a:ln>
            <a:noFill/>
          </a:ln>
        </p:spPr>
        <p:txBody>
          <a:bodyPr lIns="91425" tIns="45700" rIns="91425" bIns="45700" anchor="ctr" anchorCtr="0">
            <a:noAutofit/>
          </a:bodyPr>
          <a:lstStyle/>
          <a:p>
            <a:pPr marL="0" marR="0" lvl="0" indent="0" algn="ctr" rtl="0">
              <a:spcBef>
                <a:spcPts val="0"/>
              </a:spcBef>
              <a:buClr>
                <a:srgbClr val="34495E"/>
              </a:buClr>
              <a:buSzPct val="25000"/>
              <a:buFont typeface="Lato"/>
              <a:buNone/>
            </a:pPr>
            <a:r>
              <a:rPr lang="en-US" sz="4000">
                <a:solidFill>
                  <a:srgbClr val="34495E"/>
                </a:solidFill>
                <a:latin typeface="Lato"/>
                <a:ea typeface="Lato"/>
                <a:cs typeface="Lato"/>
                <a:sym typeface="Lato"/>
              </a:rPr>
              <a:t>Legislative Influence Detector</a:t>
            </a:r>
          </a:p>
        </p:txBody>
      </p:sp>
      <p:sp>
        <p:nvSpPr>
          <p:cNvPr id="128" name="Shape 128"/>
          <p:cNvSpPr txBox="1">
            <a:spLocks noGrp="1"/>
          </p:cNvSpPr>
          <p:nvPr>
            <p:ph type="subTitle" idx="1"/>
          </p:nvPr>
        </p:nvSpPr>
        <p:spPr>
          <a:xfrm>
            <a:off x="1371600" y="2914650"/>
            <a:ext cx="6400799" cy="1314449"/>
          </a:xfrm>
          <a:prstGeom prst="rect">
            <a:avLst/>
          </a:prstGeom>
          <a:noFill/>
          <a:ln>
            <a:noFill/>
          </a:ln>
        </p:spPr>
        <p:txBody>
          <a:bodyPr lIns="91425" tIns="45700" rIns="91425" bIns="45700" anchor="t" anchorCtr="0">
            <a:noAutofit/>
          </a:bodyPr>
          <a:lstStyle/>
          <a:p>
            <a:pPr marL="0" marR="0" lvl="0" indent="0" algn="ctr" rtl="0">
              <a:spcBef>
                <a:spcPts val="0"/>
              </a:spcBef>
              <a:buClr>
                <a:srgbClr val="888888"/>
              </a:buClr>
              <a:buSzPct val="25000"/>
              <a:buFont typeface="Arial"/>
              <a:buNone/>
            </a:pPr>
            <a:endParaRPr sz="3200" b="0" i="0" u="none" strike="noStrike" cap="none">
              <a:solidFill>
                <a:srgbClr val="888888"/>
              </a:solidFill>
              <a:latin typeface="Calibri"/>
              <a:ea typeface="Calibri"/>
              <a:cs typeface="Calibri"/>
              <a:sym typeface="Calibri"/>
            </a:endParaRPr>
          </a:p>
        </p:txBody>
      </p:sp>
      <p:sp>
        <p:nvSpPr>
          <p:cNvPr id="129" name="Shape 129"/>
          <p:cNvSpPr txBox="1"/>
          <p:nvPr/>
        </p:nvSpPr>
        <p:spPr>
          <a:xfrm>
            <a:off x="127450" y="1660784"/>
            <a:ext cx="8915398" cy="52321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0" i="0" u="none" strike="noStrike" cap="none">
                <a:solidFill>
                  <a:srgbClr val="1ABC9C"/>
                </a:solidFill>
                <a:latin typeface="Calibri"/>
                <a:ea typeface="Calibri"/>
                <a:cs typeface="Calibri"/>
                <a:sym typeface="Calibri"/>
              </a:rPr>
              <a:t>Sunlight Foundation</a:t>
            </a:r>
          </a:p>
        </p:txBody>
      </p:sp>
      <p:pic>
        <p:nvPicPr>
          <p:cNvPr id="130" name="Shape 130" descr="sunlight15-team.png"/>
          <p:cNvPicPr preferRelativeResize="0"/>
          <p:nvPr/>
        </p:nvPicPr>
        <p:blipFill rotWithShape="1">
          <a:blip r:embed="rId3">
            <a:alphaModFix/>
          </a:blip>
          <a:srcRect/>
          <a:stretch/>
        </p:blipFill>
        <p:spPr>
          <a:xfrm>
            <a:off x="1065186" y="2601513"/>
            <a:ext cx="7025806" cy="16783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descr="all_alec_red.png"/>
          <p:cNvPicPr preferRelativeResize="0"/>
          <p:nvPr/>
        </p:nvPicPr>
        <p:blipFill rotWithShape="1">
          <a:blip r:embed="rId3">
            <a:alphaModFix/>
          </a:blip>
          <a:srcRect l="13616" t="10455" r="7030" b="19086"/>
          <a:stretch/>
        </p:blipFill>
        <p:spPr>
          <a:xfrm>
            <a:off x="4437500" y="922100"/>
            <a:ext cx="4735022" cy="2626325"/>
          </a:xfrm>
          <a:prstGeom prst="rect">
            <a:avLst/>
          </a:prstGeom>
          <a:noFill/>
          <a:ln>
            <a:noFill/>
          </a:ln>
        </p:spPr>
      </p:pic>
      <p:pic>
        <p:nvPicPr>
          <p:cNvPr id="238" name="Shape 238" descr="alice_blue.png"/>
          <p:cNvPicPr preferRelativeResize="0"/>
          <p:nvPr/>
        </p:nvPicPr>
        <p:blipFill rotWithShape="1">
          <a:blip r:embed="rId4">
            <a:alphaModFix/>
          </a:blip>
          <a:srcRect l="27661" t="14990" r="9484" b="22341"/>
          <a:stretch/>
        </p:blipFill>
        <p:spPr>
          <a:xfrm>
            <a:off x="14675" y="998300"/>
            <a:ext cx="4492299" cy="2515374"/>
          </a:xfrm>
          <a:prstGeom prst="rect">
            <a:avLst/>
          </a:prstGeom>
          <a:noFill/>
          <a:ln>
            <a:noFill/>
          </a:ln>
        </p:spPr>
      </p:pic>
      <p:sp>
        <p:nvSpPr>
          <p:cNvPr id="239" name="Shape 239"/>
          <p:cNvSpPr txBox="1"/>
          <p:nvPr/>
        </p:nvSpPr>
        <p:spPr>
          <a:xfrm>
            <a:off x="27950" y="341600"/>
            <a:ext cx="3680399" cy="643799"/>
          </a:xfrm>
          <a:prstGeom prst="rect">
            <a:avLst/>
          </a:prstGeom>
          <a:noFill/>
          <a:ln>
            <a:noFill/>
          </a:ln>
        </p:spPr>
        <p:txBody>
          <a:bodyPr lIns="91425" tIns="91425" rIns="91425" bIns="91425" anchor="t" anchorCtr="0">
            <a:noAutofit/>
          </a:bodyPr>
          <a:lstStyle/>
          <a:p>
            <a:pPr lvl="0" algn="ctr">
              <a:spcBef>
                <a:spcPts val="0"/>
              </a:spcBef>
              <a:buNone/>
            </a:pPr>
            <a:r>
              <a:rPr lang="en-US"/>
              <a:t>Number of Introduced Bills drafted by ALICE 2010-2015</a:t>
            </a:r>
          </a:p>
        </p:txBody>
      </p:sp>
      <p:sp>
        <p:nvSpPr>
          <p:cNvPr id="240" name="Shape 240"/>
          <p:cNvSpPr txBox="1"/>
          <p:nvPr/>
        </p:nvSpPr>
        <p:spPr>
          <a:xfrm>
            <a:off x="4822625" y="341600"/>
            <a:ext cx="3889799" cy="643799"/>
          </a:xfrm>
          <a:prstGeom prst="rect">
            <a:avLst/>
          </a:prstGeom>
          <a:noFill/>
          <a:ln>
            <a:noFill/>
          </a:ln>
        </p:spPr>
        <p:txBody>
          <a:bodyPr lIns="91425" tIns="91425" rIns="91425" bIns="91425" anchor="t" anchorCtr="0">
            <a:noAutofit/>
          </a:bodyPr>
          <a:lstStyle/>
          <a:p>
            <a:pPr lvl="0" algn="ctr" rtl="0">
              <a:spcBef>
                <a:spcPts val="0"/>
              </a:spcBef>
              <a:buNone/>
            </a:pPr>
            <a:r>
              <a:rPr lang="en-US"/>
              <a:t>Number of Introduced Bills drafted by ALEC 2010-2015</a:t>
            </a:r>
          </a:p>
        </p:txBody>
      </p:sp>
      <p:sp>
        <p:nvSpPr>
          <p:cNvPr id="241" name="Shape 241"/>
          <p:cNvSpPr txBox="1"/>
          <p:nvPr/>
        </p:nvSpPr>
        <p:spPr>
          <a:xfrm>
            <a:off x="1192700" y="4439475"/>
            <a:ext cx="2875200" cy="313200"/>
          </a:xfrm>
          <a:prstGeom prst="rect">
            <a:avLst/>
          </a:prstGeom>
          <a:noFill/>
          <a:ln>
            <a:noFill/>
          </a:ln>
        </p:spPr>
        <p:txBody>
          <a:bodyPr lIns="91425" tIns="91425" rIns="91425" bIns="91425" anchor="t" anchorCtr="0">
            <a:noAutofit/>
          </a:bodyPr>
          <a:lstStyle/>
          <a:p>
            <a:pPr lvl="0">
              <a:spcBef>
                <a:spcPts val="0"/>
              </a:spcBef>
              <a:buNone/>
            </a:pPr>
            <a:r>
              <a:rPr lang="en-US"/>
              <a:t>Total: 960 </a:t>
            </a:r>
          </a:p>
        </p:txBody>
      </p:sp>
      <p:sp>
        <p:nvSpPr>
          <p:cNvPr id="242" name="Shape 242"/>
          <p:cNvSpPr txBox="1"/>
          <p:nvPr/>
        </p:nvSpPr>
        <p:spPr>
          <a:xfrm>
            <a:off x="5844325" y="4426225"/>
            <a:ext cx="2875200" cy="313200"/>
          </a:xfrm>
          <a:prstGeom prst="rect">
            <a:avLst/>
          </a:prstGeom>
          <a:noFill/>
          <a:ln>
            <a:noFill/>
          </a:ln>
        </p:spPr>
        <p:txBody>
          <a:bodyPr lIns="91425" tIns="91425" rIns="91425" bIns="91425" anchor="t" anchorCtr="0">
            <a:noAutofit/>
          </a:bodyPr>
          <a:lstStyle/>
          <a:p>
            <a:pPr lvl="0" rtl="0">
              <a:spcBef>
                <a:spcPts val="0"/>
              </a:spcBef>
              <a:buNone/>
            </a:pPr>
            <a:r>
              <a:rPr lang="en-US"/>
              <a:t>Total: 1816</a:t>
            </a:r>
          </a:p>
        </p:txBody>
      </p:sp>
      <p:pic>
        <p:nvPicPr>
          <p:cNvPr id="243" name="Shape 243" descr="alice_alaska_blue.png"/>
          <p:cNvPicPr preferRelativeResize="0"/>
          <p:nvPr/>
        </p:nvPicPr>
        <p:blipFill rotWithShape="1">
          <a:blip r:embed="rId5">
            <a:alphaModFix/>
          </a:blip>
          <a:srcRect l="12280" t="1759" r="33738" b="13630"/>
          <a:stretch/>
        </p:blipFill>
        <p:spPr>
          <a:xfrm>
            <a:off x="56275" y="2850275"/>
            <a:ext cx="1285911" cy="1132000"/>
          </a:xfrm>
          <a:prstGeom prst="rect">
            <a:avLst/>
          </a:prstGeom>
          <a:noFill/>
          <a:ln>
            <a:noFill/>
          </a:ln>
        </p:spPr>
      </p:pic>
      <p:pic>
        <p:nvPicPr>
          <p:cNvPr id="244" name="Shape 244" descr="alice_hi_blue.png"/>
          <p:cNvPicPr preferRelativeResize="0"/>
          <p:nvPr/>
        </p:nvPicPr>
        <p:blipFill rotWithShape="1">
          <a:blip r:embed="rId6">
            <a:alphaModFix/>
          </a:blip>
          <a:srcRect l="20330" t="32449" r="54395" b="37866"/>
          <a:stretch/>
        </p:blipFill>
        <p:spPr>
          <a:xfrm>
            <a:off x="1110750" y="2953275"/>
            <a:ext cx="600924" cy="396375"/>
          </a:xfrm>
          <a:prstGeom prst="rect">
            <a:avLst/>
          </a:prstGeom>
          <a:noFill/>
          <a:ln>
            <a:noFill/>
          </a:ln>
        </p:spPr>
      </p:pic>
      <p:grpSp>
        <p:nvGrpSpPr>
          <p:cNvPr id="245" name="Shape 245"/>
          <p:cNvGrpSpPr/>
          <p:nvPr/>
        </p:nvGrpSpPr>
        <p:grpSpPr>
          <a:xfrm>
            <a:off x="557000" y="4037150"/>
            <a:ext cx="2596624" cy="453375"/>
            <a:chOff x="785600" y="3960950"/>
            <a:chExt cx="2596624" cy="453375"/>
          </a:xfrm>
        </p:grpSpPr>
        <p:pic>
          <p:nvPicPr>
            <p:cNvPr id="246" name="Shape 246" descr="alice_blue_records.png"/>
            <p:cNvPicPr preferRelativeResize="0"/>
            <p:nvPr/>
          </p:nvPicPr>
          <p:blipFill rotWithShape="1">
            <a:blip r:embed="rId7">
              <a:alphaModFix/>
            </a:blip>
            <a:srcRect l="68209" b="93910"/>
            <a:stretch/>
          </p:blipFill>
          <p:spPr>
            <a:xfrm>
              <a:off x="998975" y="4101125"/>
              <a:ext cx="2052299" cy="313200"/>
            </a:xfrm>
            <a:prstGeom prst="rect">
              <a:avLst/>
            </a:prstGeom>
            <a:noFill/>
            <a:ln>
              <a:noFill/>
            </a:ln>
          </p:spPr>
        </p:pic>
        <p:sp>
          <p:nvSpPr>
            <p:cNvPr id="247" name="Shape 247"/>
            <p:cNvSpPr txBox="1"/>
            <p:nvPr/>
          </p:nvSpPr>
          <p:spPr>
            <a:xfrm>
              <a:off x="2912425" y="4103150"/>
              <a:ext cx="469799" cy="258299"/>
            </a:xfrm>
            <a:prstGeom prst="rect">
              <a:avLst/>
            </a:prstGeom>
            <a:solidFill>
              <a:schemeClr val="lt1"/>
            </a:solidFill>
            <a:ln>
              <a:noFill/>
            </a:ln>
          </p:spPr>
          <p:txBody>
            <a:bodyPr lIns="91425" tIns="91425" rIns="91425" bIns="91425" anchor="t" anchorCtr="0">
              <a:noAutofit/>
            </a:bodyPr>
            <a:lstStyle/>
            <a:p>
              <a:pPr lvl="0" rtl="0">
                <a:spcBef>
                  <a:spcPts val="0"/>
                </a:spcBef>
                <a:buNone/>
              </a:pPr>
              <a:r>
                <a:rPr lang="en-US" sz="1100"/>
                <a:t>84</a:t>
              </a:r>
            </a:p>
          </p:txBody>
        </p:sp>
        <p:sp>
          <p:nvSpPr>
            <p:cNvPr id="248" name="Shape 248"/>
            <p:cNvSpPr txBox="1"/>
            <p:nvPr/>
          </p:nvSpPr>
          <p:spPr>
            <a:xfrm>
              <a:off x="785600" y="4130425"/>
              <a:ext cx="324299" cy="258299"/>
            </a:xfrm>
            <a:prstGeom prst="rect">
              <a:avLst/>
            </a:prstGeom>
            <a:solidFill>
              <a:schemeClr val="lt1"/>
            </a:solidFill>
            <a:ln>
              <a:noFill/>
            </a:ln>
          </p:spPr>
          <p:txBody>
            <a:bodyPr lIns="91425" tIns="91425" rIns="91425" bIns="91425" anchor="t" anchorCtr="0">
              <a:noAutofit/>
            </a:bodyPr>
            <a:lstStyle/>
            <a:p>
              <a:pPr lvl="0" algn="r" rtl="0">
                <a:spcBef>
                  <a:spcPts val="0"/>
                </a:spcBef>
                <a:buNone/>
              </a:pPr>
              <a:r>
                <a:rPr lang="en-US" sz="1100"/>
                <a:t>1</a:t>
              </a:r>
            </a:p>
          </p:txBody>
        </p:sp>
        <p:sp>
          <p:nvSpPr>
            <p:cNvPr id="249" name="Shape 249"/>
            <p:cNvSpPr txBox="1"/>
            <p:nvPr/>
          </p:nvSpPr>
          <p:spPr>
            <a:xfrm>
              <a:off x="935550" y="3960950"/>
              <a:ext cx="1524299" cy="258299"/>
            </a:xfrm>
            <a:prstGeom prst="rect">
              <a:avLst/>
            </a:prstGeom>
            <a:solidFill>
              <a:schemeClr val="lt1"/>
            </a:solidFill>
            <a:ln>
              <a:noFill/>
            </a:ln>
          </p:spPr>
          <p:txBody>
            <a:bodyPr lIns="91425" tIns="91425" rIns="91425" bIns="91425" anchor="t" anchorCtr="0">
              <a:noAutofit/>
            </a:bodyPr>
            <a:lstStyle/>
            <a:p>
              <a:pPr lvl="0">
                <a:spcBef>
                  <a:spcPts val="0"/>
                </a:spcBef>
                <a:buNone/>
              </a:pPr>
              <a:r>
                <a:rPr lang="en-US" sz="1000"/>
                <a:t>Number of Bills</a:t>
              </a:r>
            </a:p>
          </p:txBody>
        </p:sp>
      </p:grpSp>
      <p:pic>
        <p:nvPicPr>
          <p:cNvPr id="250" name="Shape 250" descr="alaska_alec_red.png"/>
          <p:cNvPicPr preferRelativeResize="0"/>
          <p:nvPr/>
        </p:nvPicPr>
        <p:blipFill rotWithShape="1">
          <a:blip r:embed="rId8">
            <a:alphaModFix/>
          </a:blip>
          <a:srcRect l="9732" t="3487" r="22868" b="2012"/>
          <a:stretch/>
        </p:blipFill>
        <p:spPr>
          <a:xfrm>
            <a:off x="3934775" y="2850275"/>
            <a:ext cx="1406527" cy="1230100"/>
          </a:xfrm>
          <a:prstGeom prst="rect">
            <a:avLst/>
          </a:prstGeom>
          <a:noFill/>
          <a:ln>
            <a:noFill/>
          </a:ln>
        </p:spPr>
      </p:pic>
      <p:pic>
        <p:nvPicPr>
          <p:cNvPr id="251" name="Shape 251" descr="hi_alec_red.png"/>
          <p:cNvPicPr preferRelativeResize="0"/>
          <p:nvPr/>
        </p:nvPicPr>
        <p:blipFill rotWithShape="1">
          <a:blip r:embed="rId9">
            <a:alphaModFix/>
          </a:blip>
          <a:srcRect l="22101" t="36512" r="46365" b="28440"/>
          <a:stretch/>
        </p:blipFill>
        <p:spPr>
          <a:xfrm>
            <a:off x="5152950" y="3023175"/>
            <a:ext cx="833199" cy="578400"/>
          </a:xfrm>
          <a:prstGeom prst="rect">
            <a:avLst/>
          </a:prstGeom>
          <a:noFill/>
          <a:ln>
            <a:noFill/>
          </a:ln>
        </p:spPr>
      </p:pic>
      <p:grpSp>
        <p:nvGrpSpPr>
          <p:cNvPr id="252" name="Shape 252"/>
          <p:cNvGrpSpPr/>
          <p:nvPr/>
        </p:nvGrpSpPr>
        <p:grpSpPr>
          <a:xfrm>
            <a:off x="5335650" y="3960950"/>
            <a:ext cx="2621874" cy="501080"/>
            <a:chOff x="5335650" y="3960950"/>
            <a:chExt cx="2621874" cy="501080"/>
          </a:xfrm>
        </p:grpSpPr>
        <p:pic>
          <p:nvPicPr>
            <p:cNvPr id="253" name="Shape 253" descr="alec_records.png"/>
            <p:cNvPicPr preferRelativeResize="0"/>
            <p:nvPr/>
          </p:nvPicPr>
          <p:blipFill rotWithShape="1">
            <a:blip r:embed="rId10">
              <a:alphaModFix/>
            </a:blip>
            <a:srcRect l="76980" b="94978"/>
            <a:stretch/>
          </p:blipFill>
          <p:spPr>
            <a:xfrm>
              <a:off x="5483425" y="4065655"/>
              <a:ext cx="2280383" cy="396374"/>
            </a:xfrm>
            <a:prstGeom prst="rect">
              <a:avLst/>
            </a:prstGeom>
            <a:noFill/>
            <a:ln>
              <a:noFill/>
            </a:ln>
          </p:spPr>
        </p:pic>
        <p:sp>
          <p:nvSpPr>
            <p:cNvPr id="254" name="Shape 254"/>
            <p:cNvSpPr txBox="1"/>
            <p:nvPr/>
          </p:nvSpPr>
          <p:spPr>
            <a:xfrm>
              <a:off x="5335650" y="4183362"/>
              <a:ext cx="324299" cy="258299"/>
            </a:xfrm>
            <a:prstGeom prst="rect">
              <a:avLst/>
            </a:prstGeom>
            <a:solidFill>
              <a:schemeClr val="lt1"/>
            </a:solidFill>
            <a:ln>
              <a:noFill/>
            </a:ln>
          </p:spPr>
          <p:txBody>
            <a:bodyPr lIns="91425" tIns="91425" rIns="91425" bIns="91425" anchor="t" anchorCtr="0">
              <a:noAutofit/>
            </a:bodyPr>
            <a:lstStyle/>
            <a:p>
              <a:pPr lvl="0" algn="r" rtl="0">
                <a:spcBef>
                  <a:spcPts val="0"/>
                </a:spcBef>
                <a:buNone/>
              </a:pPr>
              <a:r>
                <a:rPr lang="en-US" sz="1100"/>
                <a:t>2</a:t>
              </a:r>
            </a:p>
          </p:txBody>
        </p:sp>
        <p:sp>
          <p:nvSpPr>
            <p:cNvPr id="255" name="Shape 255"/>
            <p:cNvSpPr txBox="1"/>
            <p:nvPr/>
          </p:nvSpPr>
          <p:spPr>
            <a:xfrm>
              <a:off x="7487725" y="4183362"/>
              <a:ext cx="469799" cy="258299"/>
            </a:xfrm>
            <a:prstGeom prst="rect">
              <a:avLst/>
            </a:prstGeom>
            <a:solidFill>
              <a:schemeClr val="lt1"/>
            </a:solidFill>
            <a:ln>
              <a:noFill/>
            </a:ln>
          </p:spPr>
          <p:txBody>
            <a:bodyPr lIns="91425" tIns="91425" rIns="91425" bIns="91425" anchor="t" anchorCtr="0">
              <a:noAutofit/>
            </a:bodyPr>
            <a:lstStyle/>
            <a:p>
              <a:pPr lvl="0" rtl="0">
                <a:spcBef>
                  <a:spcPts val="0"/>
                </a:spcBef>
                <a:buNone/>
              </a:pPr>
              <a:r>
                <a:rPr lang="en-US" sz="1100"/>
                <a:t>163</a:t>
              </a:r>
            </a:p>
          </p:txBody>
        </p:sp>
        <p:sp>
          <p:nvSpPr>
            <p:cNvPr id="256" name="Shape 256"/>
            <p:cNvSpPr txBox="1"/>
            <p:nvPr/>
          </p:nvSpPr>
          <p:spPr>
            <a:xfrm>
              <a:off x="5431350" y="3960950"/>
              <a:ext cx="1524299" cy="258299"/>
            </a:xfrm>
            <a:prstGeom prst="rect">
              <a:avLst/>
            </a:prstGeom>
            <a:solidFill>
              <a:schemeClr val="lt1"/>
            </a:solidFill>
            <a:ln>
              <a:noFill/>
            </a:ln>
          </p:spPr>
          <p:txBody>
            <a:bodyPr lIns="91425" tIns="91425" rIns="91425" bIns="91425" anchor="t" anchorCtr="0">
              <a:noAutofit/>
            </a:bodyPr>
            <a:lstStyle/>
            <a:p>
              <a:pPr lvl="0" rtl="0">
                <a:spcBef>
                  <a:spcPts val="0"/>
                </a:spcBef>
                <a:buNone/>
              </a:pPr>
              <a:r>
                <a:rPr lang="en-US" sz="1000"/>
                <a:t>Number of Bills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228600" y="53578"/>
            <a:ext cx="8229600" cy="857400"/>
          </a:xfrm>
          <a:prstGeom prst="rect">
            <a:avLst/>
          </a:prstGeom>
        </p:spPr>
        <p:txBody>
          <a:bodyPr lIns="91425" tIns="91425" rIns="91425" bIns="91425" anchor="b" anchorCtr="0">
            <a:noAutofit/>
          </a:bodyPr>
          <a:lstStyle/>
          <a:p>
            <a:pPr lvl="0" rtl="0">
              <a:spcBef>
                <a:spcPts val="0"/>
              </a:spcBef>
              <a:buNone/>
            </a:pPr>
            <a:r>
              <a:rPr lang="en-US"/>
              <a:t>Pipeline</a:t>
            </a:r>
          </a:p>
        </p:txBody>
      </p:sp>
      <p:pic>
        <p:nvPicPr>
          <p:cNvPr id="262" name="Shape 262"/>
          <p:cNvPicPr preferRelativeResize="0"/>
          <p:nvPr/>
        </p:nvPicPr>
        <p:blipFill>
          <a:blip r:embed="rId3">
            <a:alphaModFix/>
          </a:blip>
          <a:stretch>
            <a:fillRect/>
          </a:stretch>
        </p:blipFill>
        <p:spPr>
          <a:xfrm>
            <a:off x="206287" y="2502837"/>
            <a:ext cx="1019175" cy="1000125"/>
          </a:xfrm>
          <a:prstGeom prst="rect">
            <a:avLst/>
          </a:prstGeom>
          <a:noFill/>
          <a:ln>
            <a:noFill/>
          </a:ln>
        </p:spPr>
      </p:pic>
      <p:pic>
        <p:nvPicPr>
          <p:cNvPr id="263" name="Shape 263"/>
          <p:cNvPicPr preferRelativeResize="0"/>
          <p:nvPr/>
        </p:nvPicPr>
        <p:blipFill>
          <a:blip r:embed="rId4">
            <a:alphaModFix/>
          </a:blip>
          <a:stretch>
            <a:fillRect/>
          </a:stretch>
        </p:blipFill>
        <p:spPr>
          <a:xfrm>
            <a:off x="3325487" y="950737"/>
            <a:ext cx="1057275" cy="695325"/>
          </a:xfrm>
          <a:prstGeom prst="rect">
            <a:avLst/>
          </a:prstGeom>
          <a:noFill/>
          <a:ln>
            <a:noFill/>
          </a:ln>
        </p:spPr>
      </p:pic>
      <p:pic>
        <p:nvPicPr>
          <p:cNvPr id="264" name="Shape 264"/>
          <p:cNvPicPr preferRelativeResize="0"/>
          <p:nvPr/>
        </p:nvPicPr>
        <p:blipFill>
          <a:blip r:embed="rId5">
            <a:alphaModFix/>
          </a:blip>
          <a:stretch>
            <a:fillRect/>
          </a:stretch>
        </p:blipFill>
        <p:spPr>
          <a:xfrm>
            <a:off x="2289262" y="1802987"/>
            <a:ext cx="1609725" cy="542925"/>
          </a:xfrm>
          <a:prstGeom prst="rect">
            <a:avLst/>
          </a:prstGeom>
          <a:noFill/>
          <a:ln>
            <a:noFill/>
          </a:ln>
        </p:spPr>
      </p:pic>
      <p:pic>
        <p:nvPicPr>
          <p:cNvPr id="265" name="Shape 265"/>
          <p:cNvPicPr preferRelativeResize="0"/>
          <p:nvPr/>
        </p:nvPicPr>
        <p:blipFill>
          <a:blip r:embed="rId6">
            <a:alphaModFix/>
          </a:blip>
          <a:stretch>
            <a:fillRect/>
          </a:stretch>
        </p:blipFill>
        <p:spPr>
          <a:xfrm>
            <a:off x="2584275" y="2426637"/>
            <a:ext cx="1123950" cy="1190625"/>
          </a:xfrm>
          <a:prstGeom prst="rect">
            <a:avLst/>
          </a:prstGeom>
          <a:noFill/>
          <a:ln>
            <a:noFill/>
          </a:ln>
        </p:spPr>
      </p:pic>
      <p:pic>
        <p:nvPicPr>
          <p:cNvPr id="266" name="Shape 266"/>
          <p:cNvPicPr preferRelativeResize="0"/>
          <p:nvPr/>
        </p:nvPicPr>
        <p:blipFill>
          <a:blip r:embed="rId7">
            <a:alphaModFix/>
          </a:blip>
          <a:stretch>
            <a:fillRect/>
          </a:stretch>
        </p:blipFill>
        <p:spPr>
          <a:xfrm>
            <a:off x="4613625" y="2369487"/>
            <a:ext cx="1200150" cy="1266825"/>
          </a:xfrm>
          <a:prstGeom prst="rect">
            <a:avLst/>
          </a:prstGeom>
          <a:noFill/>
          <a:ln>
            <a:noFill/>
          </a:ln>
        </p:spPr>
      </p:pic>
      <p:pic>
        <p:nvPicPr>
          <p:cNvPr id="267" name="Shape 267"/>
          <p:cNvPicPr preferRelativeResize="0"/>
          <p:nvPr/>
        </p:nvPicPr>
        <p:blipFill>
          <a:blip r:embed="rId8">
            <a:alphaModFix/>
          </a:blip>
          <a:stretch>
            <a:fillRect/>
          </a:stretch>
        </p:blipFill>
        <p:spPr>
          <a:xfrm>
            <a:off x="6674000" y="3525512"/>
            <a:ext cx="1162050" cy="1457325"/>
          </a:xfrm>
          <a:prstGeom prst="rect">
            <a:avLst/>
          </a:prstGeom>
          <a:noFill/>
          <a:ln>
            <a:noFill/>
          </a:ln>
        </p:spPr>
      </p:pic>
      <p:pic>
        <p:nvPicPr>
          <p:cNvPr id="268" name="Shape 268"/>
          <p:cNvPicPr preferRelativeResize="0"/>
          <p:nvPr/>
        </p:nvPicPr>
        <p:blipFill>
          <a:blip r:embed="rId8">
            <a:alphaModFix/>
          </a:blip>
          <a:stretch>
            <a:fillRect/>
          </a:stretch>
        </p:blipFill>
        <p:spPr>
          <a:xfrm>
            <a:off x="7937350" y="3525512"/>
            <a:ext cx="1162050" cy="1457325"/>
          </a:xfrm>
          <a:prstGeom prst="rect">
            <a:avLst/>
          </a:prstGeom>
          <a:noFill/>
          <a:ln>
            <a:noFill/>
          </a:ln>
        </p:spPr>
      </p:pic>
      <p:pic>
        <p:nvPicPr>
          <p:cNvPr id="269" name="Shape 269"/>
          <p:cNvPicPr preferRelativeResize="0"/>
          <p:nvPr/>
        </p:nvPicPr>
        <p:blipFill>
          <a:blip r:embed="rId9">
            <a:alphaModFix/>
          </a:blip>
          <a:stretch>
            <a:fillRect/>
          </a:stretch>
        </p:blipFill>
        <p:spPr>
          <a:xfrm>
            <a:off x="1392150" y="2792087"/>
            <a:ext cx="781050" cy="276225"/>
          </a:xfrm>
          <a:prstGeom prst="rect">
            <a:avLst/>
          </a:prstGeom>
          <a:noFill/>
          <a:ln>
            <a:noFill/>
          </a:ln>
        </p:spPr>
      </p:pic>
      <p:pic>
        <p:nvPicPr>
          <p:cNvPr id="270" name="Shape 270"/>
          <p:cNvPicPr preferRelativeResize="0"/>
          <p:nvPr/>
        </p:nvPicPr>
        <p:blipFill>
          <a:blip r:embed="rId10">
            <a:alphaModFix/>
          </a:blip>
          <a:stretch>
            <a:fillRect/>
          </a:stretch>
        </p:blipFill>
        <p:spPr>
          <a:xfrm>
            <a:off x="7034475" y="2579037"/>
            <a:ext cx="1447800" cy="523875"/>
          </a:xfrm>
          <a:prstGeom prst="rect">
            <a:avLst/>
          </a:prstGeom>
          <a:noFill/>
          <a:ln>
            <a:noFill/>
          </a:ln>
        </p:spPr>
      </p:pic>
      <p:pic>
        <p:nvPicPr>
          <p:cNvPr id="271" name="Shape 271"/>
          <p:cNvPicPr preferRelativeResize="0"/>
          <p:nvPr/>
        </p:nvPicPr>
        <p:blipFill>
          <a:blip r:embed="rId9">
            <a:alphaModFix/>
          </a:blip>
          <a:stretch>
            <a:fillRect/>
          </a:stretch>
        </p:blipFill>
        <p:spPr>
          <a:xfrm>
            <a:off x="3770400" y="2807637"/>
            <a:ext cx="781050" cy="276225"/>
          </a:xfrm>
          <a:prstGeom prst="rect">
            <a:avLst/>
          </a:prstGeom>
          <a:noFill/>
          <a:ln>
            <a:noFill/>
          </a:ln>
        </p:spPr>
      </p:pic>
      <p:pic>
        <p:nvPicPr>
          <p:cNvPr id="272" name="Shape 272"/>
          <p:cNvPicPr preferRelativeResize="0"/>
          <p:nvPr/>
        </p:nvPicPr>
        <p:blipFill>
          <a:blip r:embed="rId9">
            <a:alphaModFix/>
          </a:blip>
          <a:stretch>
            <a:fillRect/>
          </a:stretch>
        </p:blipFill>
        <p:spPr>
          <a:xfrm>
            <a:off x="6033600" y="2788587"/>
            <a:ext cx="781050" cy="276225"/>
          </a:xfrm>
          <a:prstGeom prst="rect">
            <a:avLst/>
          </a:prstGeom>
          <a:noFill/>
          <a:ln>
            <a:noFill/>
          </a:ln>
        </p:spPr>
      </p:pic>
      <p:pic>
        <p:nvPicPr>
          <p:cNvPr id="273" name="Shape 273"/>
          <p:cNvPicPr preferRelativeResize="0"/>
          <p:nvPr/>
        </p:nvPicPr>
        <p:blipFill>
          <a:blip r:embed="rId11">
            <a:alphaModFix/>
          </a:blip>
          <a:stretch>
            <a:fillRect/>
          </a:stretch>
        </p:blipFill>
        <p:spPr>
          <a:xfrm>
            <a:off x="1684687" y="950737"/>
            <a:ext cx="1057275" cy="69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p:nvPr/>
        </p:nvSpPr>
        <p:spPr>
          <a:xfrm>
            <a:off x="231500" y="1801225"/>
            <a:ext cx="1696086" cy="1909061"/>
          </a:xfrm>
          <a:prstGeom prst="flowChartDocument">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a:p>
            <a:pPr lvl="0" rtl="0">
              <a:spcBef>
                <a:spcPts val="0"/>
              </a:spcBef>
              <a:buNone/>
            </a:pPr>
            <a:endParaRPr/>
          </a:p>
          <a:p>
            <a:pPr lvl="0" rtl="0">
              <a:spcBef>
                <a:spcPts val="0"/>
              </a:spcBef>
              <a:buNone/>
            </a:pPr>
            <a:endParaRPr/>
          </a:p>
        </p:txBody>
      </p:sp>
      <p:sp>
        <p:nvSpPr>
          <p:cNvPr id="279" name="Shape 279"/>
          <p:cNvSpPr/>
          <p:nvPr/>
        </p:nvSpPr>
        <p:spPr>
          <a:xfrm>
            <a:off x="110625" y="1667075"/>
            <a:ext cx="1696086" cy="1909061"/>
          </a:xfrm>
          <a:prstGeom prst="flowChartDocument">
            <a:avLst/>
          </a:prstGeom>
          <a:solidFill>
            <a:srgbClr val="EFEFE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a:p>
            <a:pPr lvl="0" rtl="0">
              <a:spcBef>
                <a:spcPts val="0"/>
              </a:spcBef>
              <a:buNone/>
            </a:pPr>
            <a:r>
              <a:rPr lang="en-US"/>
              <a:t>(A)  the federal land manager of each such area shall develop a plan for evaluating visibility</a:t>
            </a:r>
          </a:p>
          <a:p>
            <a:pPr lvl="0" rtl="0">
              <a:spcBef>
                <a:spcPts val="0"/>
              </a:spcBef>
              <a:buNone/>
            </a:pPr>
            <a:endParaRPr/>
          </a:p>
          <a:p>
            <a:pPr lvl="0" rtl="0">
              <a:spcBef>
                <a:spcPts val="0"/>
              </a:spcBef>
              <a:buNone/>
            </a:pPr>
            <a:endParaRPr/>
          </a:p>
        </p:txBody>
      </p:sp>
      <p:sp>
        <p:nvSpPr>
          <p:cNvPr id="280" name="Shape 280"/>
          <p:cNvSpPr/>
          <p:nvPr/>
        </p:nvSpPr>
        <p:spPr>
          <a:xfrm>
            <a:off x="3328200" y="941100"/>
            <a:ext cx="1065000" cy="299700"/>
          </a:xfrm>
          <a:prstGeom prst="rect">
            <a:avLst/>
          </a:prstGeom>
          <a:solidFill>
            <a:srgbClr val="CFE2F3"/>
          </a:solidFill>
          <a:ln>
            <a:noFill/>
          </a:ln>
        </p:spPr>
        <p:txBody>
          <a:bodyPr lIns="91425" tIns="91425" rIns="91425" bIns="91425" anchor="ctr" anchorCtr="0">
            <a:noAutofit/>
          </a:bodyPr>
          <a:lstStyle/>
          <a:p>
            <a:pPr lvl="0" rtl="0">
              <a:spcBef>
                <a:spcPts val="0"/>
              </a:spcBef>
              <a:buNone/>
            </a:pPr>
            <a:r>
              <a:rPr lang="en-US"/>
              <a:t>the federal</a:t>
            </a:r>
          </a:p>
        </p:txBody>
      </p:sp>
      <p:sp>
        <p:nvSpPr>
          <p:cNvPr id="281" name="Shape 281"/>
          <p:cNvSpPr/>
          <p:nvPr/>
        </p:nvSpPr>
        <p:spPr>
          <a:xfrm>
            <a:off x="3328200" y="1298625"/>
            <a:ext cx="1388400" cy="299700"/>
          </a:xfrm>
          <a:prstGeom prst="rect">
            <a:avLst/>
          </a:prstGeom>
          <a:solidFill>
            <a:srgbClr val="CFE2F3"/>
          </a:solidFill>
          <a:ln>
            <a:noFill/>
          </a:ln>
        </p:spPr>
        <p:txBody>
          <a:bodyPr lIns="91425" tIns="91425" rIns="91425" bIns="91425" anchor="ctr" anchorCtr="0">
            <a:noAutofit/>
          </a:bodyPr>
          <a:lstStyle/>
          <a:p>
            <a:pPr lvl="0" rtl="0">
              <a:spcBef>
                <a:spcPts val="0"/>
              </a:spcBef>
              <a:buNone/>
            </a:pPr>
            <a:r>
              <a:rPr lang="en-US">
                <a:solidFill>
                  <a:schemeClr val="dk1"/>
                </a:solidFill>
              </a:rPr>
              <a:t>federal land</a:t>
            </a:r>
          </a:p>
        </p:txBody>
      </p:sp>
      <p:sp>
        <p:nvSpPr>
          <p:cNvPr id="282" name="Shape 282"/>
          <p:cNvSpPr/>
          <p:nvPr/>
        </p:nvSpPr>
        <p:spPr>
          <a:xfrm>
            <a:off x="3328200" y="1679625"/>
            <a:ext cx="1388400" cy="299700"/>
          </a:xfrm>
          <a:prstGeom prst="rect">
            <a:avLst/>
          </a:prstGeom>
          <a:solidFill>
            <a:srgbClr val="CFE2F3"/>
          </a:solidFill>
          <a:ln>
            <a:noFill/>
          </a:ln>
        </p:spPr>
        <p:txBody>
          <a:bodyPr lIns="91425" tIns="91425" rIns="91425" bIns="91425" anchor="ctr" anchorCtr="0">
            <a:noAutofit/>
          </a:bodyPr>
          <a:lstStyle/>
          <a:p>
            <a:pPr lvl="0" rtl="0">
              <a:spcBef>
                <a:spcPts val="0"/>
              </a:spcBef>
              <a:buNone/>
            </a:pPr>
            <a:r>
              <a:rPr lang="en-US">
                <a:solidFill>
                  <a:schemeClr val="dk1"/>
                </a:solidFill>
              </a:rPr>
              <a:t>land manager</a:t>
            </a:r>
          </a:p>
        </p:txBody>
      </p:sp>
      <p:sp>
        <p:nvSpPr>
          <p:cNvPr id="283" name="Shape 283"/>
          <p:cNvSpPr/>
          <p:nvPr/>
        </p:nvSpPr>
        <p:spPr>
          <a:xfrm>
            <a:off x="3328200" y="2594025"/>
            <a:ext cx="1562100" cy="299700"/>
          </a:xfrm>
          <a:prstGeom prst="rect">
            <a:avLst/>
          </a:prstGeom>
          <a:solidFill>
            <a:srgbClr val="B4A7D6"/>
          </a:solidFill>
          <a:ln>
            <a:noFill/>
          </a:ln>
        </p:spPr>
        <p:txBody>
          <a:bodyPr lIns="91425" tIns="91425" rIns="91425" bIns="91425" anchor="ctr" anchorCtr="0">
            <a:noAutofit/>
          </a:bodyPr>
          <a:lstStyle/>
          <a:p>
            <a:pPr lvl="0" rtl="0">
              <a:spcBef>
                <a:spcPts val="0"/>
              </a:spcBef>
              <a:buNone/>
            </a:pPr>
            <a:r>
              <a:rPr lang="en-US">
                <a:solidFill>
                  <a:schemeClr val="dk1"/>
                </a:solidFill>
              </a:rPr>
              <a:t>the federal land</a:t>
            </a:r>
          </a:p>
        </p:txBody>
      </p:sp>
      <p:sp>
        <p:nvSpPr>
          <p:cNvPr id="284" name="Shape 284"/>
          <p:cNvSpPr/>
          <p:nvPr/>
        </p:nvSpPr>
        <p:spPr>
          <a:xfrm>
            <a:off x="3328200" y="2975025"/>
            <a:ext cx="2051100" cy="299700"/>
          </a:xfrm>
          <a:prstGeom prst="rect">
            <a:avLst/>
          </a:prstGeom>
          <a:solidFill>
            <a:srgbClr val="B4A7D6"/>
          </a:solidFill>
          <a:ln>
            <a:noFill/>
          </a:ln>
        </p:spPr>
        <p:txBody>
          <a:bodyPr lIns="91425" tIns="91425" rIns="91425" bIns="91425" anchor="ctr" anchorCtr="0">
            <a:noAutofit/>
          </a:bodyPr>
          <a:lstStyle/>
          <a:p>
            <a:pPr lvl="0" rtl="0">
              <a:spcBef>
                <a:spcPts val="0"/>
              </a:spcBef>
              <a:buNone/>
            </a:pPr>
            <a:r>
              <a:rPr lang="en-US">
                <a:solidFill>
                  <a:schemeClr val="dk1"/>
                </a:solidFill>
              </a:rPr>
              <a:t>federal land manager</a:t>
            </a:r>
          </a:p>
        </p:txBody>
      </p:sp>
      <p:sp>
        <p:nvSpPr>
          <p:cNvPr id="285" name="Shape 285"/>
          <p:cNvSpPr/>
          <p:nvPr/>
        </p:nvSpPr>
        <p:spPr>
          <a:xfrm>
            <a:off x="3299175" y="4047650"/>
            <a:ext cx="2295600" cy="299700"/>
          </a:xfrm>
          <a:prstGeom prst="rect">
            <a:avLst/>
          </a:prstGeom>
          <a:solidFill>
            <a:srgbClr val="C27BA0"/>
          </a:solidFill>
          <a:ln>
            <a:noFill/>
          </a:ln>
        </p:spPr>
        <p:txBody>
          <a:bodyPr lIns="91425" tIns="91425" rIns="91425" bIns="91425" anchor="ctr" anchorCtr="0">
            <a:noAutofit/>
          </a:bodyPr>
          <a:lstStyle/>
          <a:p>
            <a:pPr lvl="0" rtl="0">
              <a:spcBef>
                <a:spcPts val="0"/>
              </a:spcBef>
              <a:buNone/>
            </a:pPr>
            <a:r>
              <a:rPr lang="en-US">
                <a:solidFill>
                  <a:schemeClr val="dk1"/>
                </a:solidFill>
              </a:rPr>
              <a:t>the federal land manager</a:t>
            </a:r>
          </a:p>
        </p:txBody>
      </p:sp>
      <p:sp>
        <p:nvSpPr>
          <p:cNvPr id="286" name="Shape 286"/>
          <p:cNvSpPr/>
          <p:nvPr/>
        </p:nvSpPr>
        <p:spPr>
          <a:xfrm>
            <a:off x="3299175" y="4479350"/>
            <a:ext cx="2295600" cy="299700"/>
          </a:xfrm>
          <a:prstGeom prst="rect">
            <a:avLst/>
          </a:prstGeom>
          <a:solidFill>
            <a:srgbClr val="C27BA0"/>
          </a:solidFill>
          <a:ln>
            <a:noFill/>
          </a:ln>
        </p:spPr>
        <p:txBody>
          <a:bodyPr lIns="91425" tIns="91425" rIns="91425" bIns="91425" anchor="ctr" anchorCtr="0">
            <a:noAutofit/>
          </a:bodyPr>
          <a:lstStyle/>
          <a:p>
            <a:pPr lvl="0" rtl="0">
              <a:spcBef>
                <a:spcPts val="0"/>
              </a:spcBef>
              <a:buNone/>
            </a:pPr>
            <a:r>
              <a:rPr lang="en-US">
                <a:solidFill>
                  <a:schemeClr val="dk1"/>
                </a:solidFill>
              </a:rPr>
              <a:t>federal land manager of</a:t>
            </a:r>
          </a:p>
        </p:txBody>
      </p:sp>
      <p:sp>
        <p:nvSpPr>
          <p:cNvPr id="287" name="Shape 287"/>
          <p:cNvSpPr/>
          <p:nvPr/>
        </p:nvSpPr>
        <p:spPr>
          <a:xfrm>
            <a:off x="3931175" y="2115687"/>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88" name="Shape 288"/>
          <p:cNvSpPr/>
          <p:nvPr/>
        </p:nvSpPr>
        <p:spPr>
          <a:xfrm>
            <a:off x="3931175" y="2252319"/>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89" name="Shape 289"/>
          <p:cNvSpPr/>
          <p:nvPr/>
        </p:nvSpPr>
        <p:spPr>
          <a:xfrm>
            <a:off x="3931175" y="2388952"/>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90" name="Shape 290"/>
          <p:cNvSpPr/>
          <p:nvPr/>
        </p:nvSpPr>
        <p:spPr>
          <a:xfrm>
            <a:off x="3911850" y="3523375"/>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a:off x="3911850" y="3660007"/>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92" name="Shape 292"/>
          <p:cNvSpPr/>
          <p:nvPr/>
        </p:nvSpPr>
        <p:spPr>
          <a:xfrm>
            <a:off x="3911850" y="3796639"/>
            <a:ext cx="68700" cy="68700"/>
          </a:xfrm>
          <a:prstGeom prst="ellipse">
            <a:avLst/>
          </a:prstGeom>
          <a:solidFill>
            <a:srgbClr val="000000"/>
          </a:solidFill>
          <a:ln>
            <a:noFill/>
          </a:ln>
        </p:spPr>
        <p:txBody>
          <a:bodyPr lIns="91425" tIns="91425" rIns="91425" bIns="91425" anchor="ctr" anchorCtr="0">
            <a:noAutofit/>
          </a:bodyPr>
          <a:lstStyle/>
          <a:p>
            <a:pPr lvl="0">
              <a:spcBef>
                <a:spcPts val="0"/>
              </a:spcBef>
              <a:buNone/>
            </a:pPr>
            <a:endParaRPr/>
          </a:p>
        </p:txBody>
      </p:sp>
      <p:cxnSp>
        <p:nvCxnSpPr>
          <p:cNvPr id="293" name="Shape 293"/>
          <p:cNvCxnSpPr/>
          <p:nvPr/>
        </p:nvCxnSpPr>
        <p:spPr>
          <a:xfrm rot="10800000" flipH="1">
            <a:off x="1927585" y="1964356"/>
            <a:ext cx="959700" cy="791400"/>
          </a:xfrm>
          <a:prstGeom prst="straightConnector1">
            <a:avLst/>
          </a:prstGeom>
          <a:noFill/>
          <a:ln w="19050" cap="flat" cmpd="sng">
            <a:solidFill>
              <a:schemeClr val="dk2"/>
            </a:solidFill>
            <a:prstDash val="solid"/>
            <a:round/>
            <a:headEnd type="none" w="lg" len="lg"/>
            <a:tailEnd type="triangle" w="lg" len="lg"/>
          </a:ln>
        </p:spPr>
      </p:cxnSp>
      <p:cxnSp>
        <p:nvCxnSpPr>
          <p:cNvPr id="294" name="Shape 294"/>
          <p:cNvCxnSpPr/>
          <p:nvPr/>
        </p:nvCxnSpPr>
        <p:spPr>
          <a:xfrm rot="10800000" flipH="1">
            <a:off x="1927585" y="2729356"/>
            <a:ext cx="1086000" cy="26400"/>
          </a:xfrm>
          <a:prstGeom prst="straightConnector1">
            <a:avLst/>
          </a:prstGeom>
          <a:noFill/>
          <a:ln w="19050" cap="flat" cmpd="sng">
            <a:solidFill>
              <a:schemeClr val="dk2"/>
            </a:solidFill>
            <a:prstDash val="solid"/>
            <a:round/>
            <a:headEnd type="none" w="lg" len="lg"/>
            <a:tailEnd type="triangle" w="lg" len="lg"/>
          </a:ln>
        </p:spPr>
      </p:cxnSp>
      <p:cxnSp>
        <p:nvCxnSpPr>
          <p:cNvPr id="295" name="Shape 295"/>
          <p:cNvCxnSpPr/>
          <p:nvPr/>
        </p:nvCxnSpPr>
        <p:spPr>
          <a:xfrm>
            <a:off x="1927585" y="2755756"/>
            <a:ext cx="904500" cy="888899"/>
          </a:xfrm>
          <a:prstGeom prst="straightConnector1">
            <a:avLst/>
          </a:prstGeom>
          <a:noFill/>
          <a:ln w="19050" cap="flat" cmpd="sng">
            <a:solidFill>
              <a:schemeClr val="dk2"/>
            </a:solidFill>
            <a:prstDash val="solid"/>
            <a:round/>
            <a:headEnd type="none" w="lg" len="lg"/>
            <a:tailEnd type="triangle" w="lg" len="lg"/>
          </a:ln>
        </p:spPr>
      </p:cxnSp>
      <p:sp>
        <p:nvSpPr>
          <p:cNvPr id="296" name="Shape 296"/>
          <p:cNvSpPr txBox="1">
            <a:spLocks noGrp="1"/>
          </p:cNvSpPr>
          <p:nvPr>
            <p:ph type="title"/>
          </p:nvPr>
        </p:nvSpPr>
        <p:spPr>
          <a:xfrm>
            <a:off x="457200" y="53578"/>
            <a:ext cx="8229600" cy="857400"/>
          </a:xfrm>
          <a:prstGeom prst="rect">
            <a:avLst/>
          </a:prstGeom>
        </p:spPr>
        <p:txBody>
          <a:bodyPr lIns="91425" tIns="91425" rIns="91425" bIns="91425" anchor="b" anchorCtr="0">
            <a:noAutofit/>
          </a:bodyPr>
          <a:lstStyle/>
          <a:p>
            <a:pPr lvl="0" rtl="0">
              <a:spcBef>
                <a:spcPts val="0"/>
              </a:spcBef>
              <a:buNone/>
            </a:pPr>
            <a:r>
              <a:rPr lang="en-US"/>
              <a:t>Indexing Bills</a:t>
            </a:r>
          </a:p>
        </p:txBody>
      </p:sp>
      <p:sp>
        <p:nvSpPr>
          <p:cNvPr id="297" name="Shape 297"/>
          <p:cNvSpPr/>
          <p:nvPr/>
        </p:nvSpPr>
        <p:spPr>
          <a:xfrm>
            <a:off x="7136375" y="2065450"/>
            <a:ext cx="1743300" cy="1380600"/>
          </a:xfrm>
          <a:prstGeom prst="can">
            <a:avLst>
              <a:gd name="adj" fmla="val 25000"/>
            </a:avLst>
          </a:prstGeom>
          <a:solidFill>
            <a:srgbClr val="D9D9D9"/>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     ElasticSearch</a:t>
            </a:r>
          </a:p>
        </p:txBody>
      </p:sp>
      <p:cxnSp>
        <p:nvCxnSpPr>
          <p:cNvPr id="298" name="Shape 298"/>
          <p:cNvCxnSpPr/>
          <p:nvPr/>
        </p:nvCxnSpPr>
        <p:spPr>
          <a:xfrm rot="10800000" flipH="1">
            <a:off x="5543150" y="2879300"/>
            <a:ext cx="1293900" cy="1590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US"/>
              <a:t>Definition of Alignment</a:t>
            </a:r>
          </a:p>
        </p:txBody>
      </p:sp>
      <p:sp>
        <p:nvSpPr>
          <p:cNvPr id="304" name="Shape 304"/>
          <p:cNvSpPr/>
          <p:nvPr/>
        </p:nvSpPr>
        <p:spPr>
          <a:xfrm>
            <a:off x="4503873" y="1063375"/>
            <a:ext cx="2640383" cy="2123388"/>
          </a:xfrm>
          <a:prstGeom prst="flowChartDocument">
            <a:avLst/>
          </a:prstGeom>
          <a:solidFill>
            <a:srgbClr val="D0E0E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a:solidFill>
                  <a:schemeClr val="dk1"/>
                </a:solidFill>
              </a:rPr>
              <a:t>“I like the Knicks”</a:t>
            </a:r>
          </a:p>
        </p:txBody>
      </p:sp>
      <p:sp>
        <p:nvSpPr>
          <p:cNvPr id="305" name="Shape 305"/>
          <p:cNvSpPr/>
          <p:nvPr/>
        </p:nvSpPr>
        <p:spPr>
          <a:xfrm>
            <a:off x="1183475" y="1093964"/>
            <a:ext cx="2640383" cy="2123388"/>
          </a:xfrm>
          <a:prstGeom prst="flowChartDocument">
            <a:avLst/>
          </a:prstGeom>
          <a:solidFill>
            <a:srgbClr val="D0E0E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2400">
                <a:solidFill>
                  <a:schemeClr val="dk1"/>
                </a:solidFill>
              </a:rPr>
              <a:t>“I love the New York Knicks”</a:t>
            </a:r>
          </a:p>
        </p:txBody>
      </p:sp>
      <p:pic>
        <p:nvPicPr>
          <p:cNvPr id="306" name="Shape 306"/>
          <p:cNvPicPr preferRelativeResize="0"/>
          <p:nvPr/>
        </p:nvPicPr>
        <p:blipFill>
          <a:blip r:embed="rId3">
            <a:alphaModFix/>
          </a:blip>
          <a:stretch>
            <a:fillRect/>
          </a:stretch>
        </p:blipFill>
        <p:spPr>
          <a:xfrm>
            <a:off x="1572112" y="3427300"/>
            <a:ext cx="5572125" cy="125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US"/>
              <a:t>An Optimal Alignment</a:t>
            </a:r>
          </a:p>
        </p:txBody>
      </p:sp>
      <p:sp>
        <p:nvSpPr>
          <p:cNvPr id="312" name="Shape 312"/>
          <p:cNvSpPr txBox="1">
            <a:spLocks noGrp="1"/>
          </p:cNvSpPr>
          <p:nvPr>
            <p:ph type="body" idx="1"/>
          </p:nvPr>
        </p:nvSpPr>
        <p:spPr>
          <a:xfrm>
            <a:off x="457200" y="1047750"/>
            <a:ext cx="8229600" cy="3725700"/>
          </a:xfrm>
          <a:prstGeom prst="rect">
            <a:avLst/>
          </a:prstGeom>
        </p:spPr>
        <p:txBody>
          <a:bodyPr lIns="91425" tIns="91425" rIns="91425" bIns="91425" anchor="t" anchorCtr="0">
            <a:noAutofit/>
          </a:bodyPr>
          <a:lstStyle/>
          <a:p>
            <a:pPr marL="457200" lvl="0" indent="-228600" rtl="0">
              <a:spcBef>
                <a:spcPts val="0"/>
              </a:spcBef>
            </a:pPr>
            <a:r>
              <a:rPr lang="en-US"/>
              <a:t>Scoring of alignment:</a:t>
            </a:r>
          </a:p>
          <a:p>
            <a:pPr marL="914400" lvl="1" indent="-228600" rtl="0">
              <a:spcBef>
                <a:spcPts val="0"/>
              </a:spcBef>
            </a:pPr>
            <a:r>
              <a:rPr lang="en-US"/>
              <a:t>match score</a:t>
            </a:r>
          </a:p>
          <a:p>
            <a:pPr marL="914400" lvl="1" indent="-228600" rtl="0">
              <a:spcBef>
                <a:spcPts val="0"/>
              </a:spcBef>
            </a:pPr>
            <a:r>
              <a:rPr lang="en-US"/>
              <a:t>mismatch score</a:t>
            </a:r>
          </a:p>
          <a:p>
            <a:pPr marL="914400" lvl="1" indent="-228600" rtl="0">
              <a:spcBef>
                <a:spcPts val="0"/>
              </a:spcBef>
            </a:pPr>
            <a:r>
              <a:rPr lang="en-US"/>
              <a:t>gap score</a:t>
            </a:r>
          </a:p>
          <a:p>
            <a:pPr lvl="0" rtl="0">
              <a:spcBef>
                <a:spcPts val="0"/>
              </a:spcBef>
              <a:buNone/>
            </a:pPr>
            <a:endParaRPr/>
          </a:p>
          <a:p>
            <a:pPr marL="457200" lvl="0" indent="-228600" rtl="0">
              <a:spcBef>
                <a:spcPts val="0"/>
              </a:spcBef>
            </a:pPr>
            <a:r>
              <a:rPr lang="en-US"/>
              <a:t>Goal:</a:t>
            </a:r>
          </a:p>
          <a:p>
            <a:pPr marL="914400" lvl="1" indent="-228600" rtl="0">
              <a:spcBef>
                <a:spcPts val="0"/>
              </a:spcBef>
            </a:pPr>
            <a:r>
              <a:rPr lang="en-US"/>
              <a:t>given two texts, find the alignment of two subsequences that has the optimal score.</a:t>
            </a:r>
          </a:p>
        </p:txBody>
      </p:sp>
      <p:pic>
        <p:nvPicPr>
          <p:cNvPr id="313" name="Shape 313"/>
          <p:cNvPicPr preferRelativeResize="0"/>
          <p:nvPr/>
        </p:nvPicPr>
        <p:blipFill>
          <a:blip r:embed="rId3">
            <a:alphaModFix/>
          </a:blip>
          <a:stretch>
            <a:fillRect/>
          </a:stretch>
        </p:blipFill>
        <p:spPr>
          <a:xfrm>
            <a:off x="2940525" y="2447700"/>
            <a:ext cx="5562600" cy="125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19" name="Shape 319"/>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20" name="Shape 320"/>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21" name="Shape 321"/>
          <p:cNvSpPr txBox="1">
            <a:spLocks noGrp="1"/>
          </p:cNvSpPr>
          <p:nvPr>
            <p:ph type="body" idx="1"/>
          </p:nvPr>
        </p:nvSpPr>
        <p:spPr>
          <a:xfrm>
            <a:off x="7058100" y="75732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22" name="Shape 322"/>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28" name="Shape 32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29" name="Shape 32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30" name="Shape 33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31" name="Shape 33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pic>
        <p:nvPicPr>
          <p:cNvPr id="332" name="Shape 332"/>
          <p:cNvPicPr preferRelativeResize="0"/>
          <p:nvPr/>
        </p:nvPicPr>
        <p:blipFill>
          <a:blip r:embed="rId3">
            <a:alphaModFix/>
          </a:blip>
          <a:stretch>
            <a:fillRect/>
          </a:stretch>
        </p:blipFill>
        <p:spPr>
          <a:xfrm>
            <a:off x="446625" y="3886200"/>
            <a:ext cx="781050" cy="125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38" name="Shape 33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39" name="Shape 33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40" name="Shape 34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41" name="Shape 34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highlight>
                            <a:srgbClr val="FFFF00"/>
                          </a:highlight>
                        </a:rPr>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pic>
        <p:nvPicPr>
          <p:cNvPr id="342" name="Shape 342"/>
          <p:cNvPicPr preferRelativeResize="0"/>
          <p:nvPr/>
        </p:nvPicPr>
        <p:blipFill>
          <a:blip r:embed="rId3">
            <a:alphaModFix/>
          </a:blip>
          <a:stretch>
            <a:fillRect/>
          </a:stretch>
        </p:blipFill>
        <p:spPr>
          <a:xfrm>
            <a:off x="446625" y="3886200"/>
            <a:ext cx="781050" cy="125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48" name="Shape 34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49" name="Shape 34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50" name="Shape 35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51" name="Shape 35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highlight>
                            <a:srgbClr val="FFFF00"/>
                          </a:highlight>
                        </a:rPr>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pic>
        <p:nvPicPr>
          <p:cNvPr id="352" name="Shape 352"/>
          <p:cNvPicPr preferRelativeResize="0"/>
          <p:nvPr/>
        </p:nvPicPr>
        <p:blipFill>
          <a:blip r:embed="rId3">
            <a:alphaModFix/>
          </a:blip>
          <a:stretch>
            <a:fillRect/>
          </a:stretch>
        </p:blipFill>
        <p:spPr>
          <a:xfrm>
            <a:off x="446612" y="3803412"/>
            <a:ext cx="1743075" cy="1285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58" name="Shape 35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59" name="Shape 35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60" name="Shape 36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61" name="Shape 36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highlight>
                            <a:srgbClr val="FFFF00"/>
                          </a:highlight>
                        </a:rPr>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a:t>
                      </a: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pic>
        <p:nvPicPr>
          <p:cNvPr id="362" name="Shape 362"/>
          <p:cNvPicPr preferRelativeResize="0"/>
          <p:nvPr/>
        </p:nvPicPr>
        <p:blipFill>
          <a:blip r:embed="rId3">
            <a:alphaModFix/>
          </a:blip>
          <a:stretch>
            <a:fillRect/>
          </a:stretch>
        </p:blipFill>
        <p:spPr>
          <a:xfrm>
            <a:off x="446612" y="3803412"/>
            <a:ext cx="1743075" cy="128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US"/>
              <a:t>State laws matter</a:t>
            </a:r>
          </a:p>
        </p:txBody>
      </p:sp>
      <p:sp>
        <p:nvSpPr>
          <p:cNvPr id="136" name="Shape 136"/>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28600" rtl="0">
              <a:spcBef>
                <a:spcPts val="0"/>
              </a:spcBef>
            </a:pPr>
            <a:r>
              <a:rPr lang="en-US"/>
              <a:t>states spend more than $1.5 trillion on programs and services</a:t>
            </a:r>
          </a:p>
          <a:p>
            <a:pPr marL="457200" lvl="0" indent="-228600" rtl="0">
              <a:spcBef>
                <a:spcPts val="0"/>
              </a:spcBef>
            </a:pPr>
            <a:r>
              <a:rPr lang="en-US"/>
              <a:t>pass 75 times more bills than Congress</a:t>
            </a:r>
          </a:p>
          <a:p>
            <a:pPr lvl="0" rtl="0">
              <a:spcBef>
                <a:spcPts val="0"/>
              </a:spcBef>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68" name="Shape 36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69" name="Shape 36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70" name="Shape 37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71" name="Shape 37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highlight>
                            <a:srgbClr val="FFFF00"/>
                          </a:highlight>
                        </a:rPr>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highlight>
                            <a:srgbClr val="FFFF00"/>
                          </a:highlight>
                        </a:rPr>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r>
            </a:tbl>
          </a:graphicData>
        </a:graphic>
      </p:graphicFrame>
      <p:pic>
        <p:nvPicPr>
          <p:cNvPr id="372" name="Shape 372"/>
          <p:cNvPicPr preferRelativeResize="0"/>
          <p:nvPr/>
        </p:nvPicPr>
        <p:blipFill>
          <a:blip r:embed="rId3">
            <a:alphaModFix/>
          </a:blip>
          <a:stretch>
            <a:fillRect/>
          </a:stretch>
        </p:blipFill>
        <p:spPr>
          <a:xfrm>
            <a:off x="446612" y="3857612"/>
            <a:ext cx="2695575" cy="1285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78" name="Shape 378"/>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79" name="Shape 379"/>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80" name="Shape 380"/>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81" name="Shape 381"/>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3</a:t>
                      </a:r>
                    </a:p>
                  </a:txBody>
                  <a:tcPr marL="91425" marR="91425" marT="91425" marB="91425"/>
                </a:tc>
                <a:tc>
                  <a:txBody>
                    <a:bodyPr/>
                    <a:lstStyle/>
                    <a:p>
                      <a:pPr lvl="0" rtl="0">
                        <a:spcBef>
                          <a:spcPts val="0"/>
                        </a:spcBef>
                        <a:buNone/>
                      </a:pPr>
                      <a:r>
                        <a:rPr lang="en-US"/>
                        <a:t>2.5</a:t>
                      </a: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2.5</a:t>
                      </a:r>
                    </a:p>
                  </a:txBody>
                  <a:tcPr marL="91425" marR="91425" marT="91425" marB="91425"/>
                </a:tc>
                <a:tc>
                  <a:txBody>
                    <a:bodyPr/>
                    <a:lstStyle/>
                    <a:p>
                      <a:pPr lvl="0" rtl="0">
                        <a:spcBef>
                          <a:spcPts val="0"/>
                        </a:spcBef>
                        <a:buNone/>
                      </a:pPr>
                      <a:r>
                        <a:rPr lang="en-US"/>
                        <a:t>2</a:t>
                      </a: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 1.5</a:t>
                      </a:r>
                    </a:p>
                  </a:txBody>
                  <a:tcPr marL="91425" marR="91425" marT="91425" marB="91425"/>
                </a:tc>
                <a:tc>
                  <a:txBody>
                    <a:bodyPr/>
                    <a:lstStyle/>
                    <a:p>
                      <a:pPr lvl="0" rtl="0">
                        <a:spcBef>
                          <a:spcPts val="0"/>
                        </a:spcBef>
                        <a:buNone/>
                      </a:pPr>
                      <a:r>
                        <a:rPr lang="en-US"/>
                        <a:t>4</a:t>
                      </a:r>
                    </a:p>
                  </a:txBody>
                  <a:tcPr marL="91425" marR="91425" marT="91425" marB="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4536050" y="757325"/>
            <a:ext cx="3502800" cy="7731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lt1"/>
                </a:solidFill>
              </a:rPr>
              <a:t>This </a:t>
            </a:r>
            <a:r>
              <a:rPr lang="en-US" u="sng">
                <a:solidFill>
                  <a:schemeClr val="lt1"/>
                </a:solidFill>
              </a:rPr>
              <a:t>is</a:t>
            </a:r>
            <a:r>
              <a:rPr lang="en-US">
                <a:solidFill>
                  <a:schemeClr val="lt1"/>
                </a:solidFill>
              </a:rPr>
              <a:t> my example text</a:t>
            </a:r>
          </a:p>
        </p:txBody>
      </p:sp>
      <p:sp>
        <p:nvSpPr>
          <p:cNvPr id="387" name="Shape 387"/>
          <p:cNvSpPr txBox="1"/>
          <p:nvPr/>
        </p:nvSpPr>
        <p:spPr>
          <a:xfrm>
            <a:off x="4536050" y="1857775"/>
            <a:ext cx="3502800" cy="773100"/>
          </a:xfrm>
          <a:prstGeom prst="rect">
            <a:avLst/>
          </a:prstGeom>
          <a:noFill/>
          <a:ln>
            <a:noFill/>
          </a:ln>
        </p:spPr>
        <p:txBody>
          <a:bodyPr lIns="91425" tIns="91425" rIns="91425" bIns="91425" anchor="t" anchorCtr="0">
            <a:noAutofit/>
          </a:bodyPr>
          <a:lstStyle/>
          <a:p>
            <a:pPr lvl="0" rtl="0">
              <a:spcBef>
                <a:spcPts val="0"/>
              </a:spcBef>
              <a:buNone/>
            </a:pPr>
            <a:r>
              <a:rPr lang="en-US" u="sng">
                <a:solidFill>
                  <a:schemeClr val="lt1"/>
                </a:solidFill>
              </a:rPr>
              <a:t>This</a:t>
            </a:r>
            <a:r>
              <a:rPr lang="en-US">
                <a:solidFill>
                  <a:schemeClr val="lt1"/>
                </a:solidFill>
              </a:rPr>
              <a:t> is an an example of text matching </a:t>
            </a:r>
          </a:p>
        </p:txBody>
      </p:sp>
      <p:sp>
        <p:nvSpPr>
          <p:cNvPr id="388" name="Shape 388"/>
          <p:cNvSpPr txBox="1">
            <a:spLocks noGrp="1"/>
          </p:cNvSpPr>
          <p:nvPr>
            <p:ph type="title"/>
          </p:nvPr>
        </p:nvSpPr>
        <p:spPr>
          <a:xfrm>
            <a:off x="319400" y="-100071"/>
            <a:ext cx="8229600" cy="857400"/>
          </a:xfrm>
          <a:prstGeom prst="rect">
            <a:avLst/>
          </a:prstGeom>
        </p:spPr>
        <p:txBody>
          <a:bodyPr lIns="91425" tIns="91425" rIns="91425" bIns="91425" anchor="b" anchorCtr="0">
            <a:noAutofit/>
          </a:bodyPr>
          <a:lstStyle/>
          <a:p>
            <a:pPr lvl="0" rtl="0">
              <a:spcBef>
                <a:spcPts val="0"/>
              </a:spcBef>
              <a:buNone/>
            </a:pPr>
            <a:r>
              <a:rPr lang="en-US"/>
              <a:t>Example</a:t>
            </a:r>
          </a:p>
        </p:txBody>
      </p:sp>
      <p:sp>
        <p:nvSpPr>
          <p:cNvPr id="389" name="Shape 389"/>
          <p:cNvSpPr txBox="1">
            <a:spLocks noGrp="1"/>
          </p:cNvSpPr>
          <p:nvPr>
            <p:ph type="body" idx="1"/>
          </p:nvPr>
        </p:nvSpPr>
        <p:spPr>
          <a:xfrm>
            <a:off x="6966250" y="637575"/>
            <a:ext cx="2452800" cy="1128000"/>
          </a:xfrm>
          <a:prstGeom prst="rect">
            <a:avLst/>
          </a:prstGeom>
        </p:spPr>
        <p:txBody>
          <a:bodyPr lIns="91425" tIns="91425" rIns="91425" bIns="91425" anchor="t" anchorCtr="0">
            <a:noAutofit/>
          </a:bodyPr>
          <a:lstStyle/>
          <a:p>
            <a:pPr lvl="0" rtl="0">
              <a:spcBef>
                <a:spcPts val="0"/>
              </a:spcBef>
              <a:buNone/>
            </a:pPr>
            <a:r>
              <a:rPr lang="en-US" sz="1400"/>
              <a:t>Match Score: 2</a:t>
            </a:r>
          </a:p>
          <a:p>
            <a:pPr lvl="0" rtl="0">
              <a:spcBef>
                <a:spcPts val="0"/>
              </a:spcBef>
              <a:buNone/>
            </a:pPr>
            <a:r>
              <a:rPr lang="en-US" sz="1400"/>
              <a:t>Mismatch Score: -2</a:t>
            </a:r>
          </a:p>
          <a:p>
            <a:pPr lvl="0" rtl="0">
              <a:spcBef>
                <a:spcPts val="0"/>
              </a:spcBef>
              <a:buNone/>
            </a:pPr>
            <a:r>
              <a:rPr lang="en-US" sz="1400"/>
              <a:t>Gap score: -.5</a:t>
            </a:r>
          </a:p>
        </p:txBody>
      </p:sp>
      <p:graphicFrame>
        <p:nvGraphicFramePr>
          <p:cNvPr id="390" name="Shape 390"/>
          <p:cNvGraphicFramePr/>
          <p:nvPr/>
        </p:nvGraphicFramePr>
        <p:xfrm>
          <a:off x="446625" y="637562"/>
          <a:ext cx="6519625" cy="3169680"/>
        </p:xfrm>
        <a:graphic>
          <a:graphicData uri="http://schemas.openxmlformats.org/drawingml/2006/table">
            <a:tbl>
              <a:tblPr>
                <a:noFill/>
                <a:tableStyleId>{9F154697-8D26-43A6-A8F8-CBD83EE121C2}</a:tableStyleId>
              </a:tblPr>
              <a:tblGrid>
                <a:gridCol w="1147050"/>
                <a:gridCol w="1147050"/>
                <a:gridCol w="1147050"/>
                <a:gridCol w="1147050"/>
                <a:gridCol w="1147050"/>
                <a:gridCol w="784375"/>
              </a:tblGrid>
              <a:tr h="374175">
                <a:tc>
                  <a:txBody>
                    <a:bodyPr/>
                    <a:lstStyle/>
                    <a:p>
                      <a:pPr lvl="0" rtl="0">
                        <a:spcBef>
                          <a:spcPts val="0"/>
                        </a:spcBef>
                        <a:buNone/>
                      </a:pPr>
                      <a:endParaRP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like</a:t>
                      </a:r>
                    </a:p>
                  </a:txBody>
                  <a:tcPr marL="91425" marR="91425" marT="91425" marB="91425"/>
                </a:tc>
                <a:tc>
                  <a:txBody>
                    <a:bodyPr/>
                    <a:lstStyle/>
                    <a:p>
                      <a:pPr lvl="0" rtl="0">
                        <a:spcBef>
                          <a:spcPts val="0"/>
                        </a:spcBef>
                        <a:buNone/>
                      </a:pPr>
                      <a:r>
                        <a:rPr lang="en-US"/>
                        <a:t>the</a:t>
                      </a:r>
                    </a:p>
                  </a:txBody>
                  <a:tcPr marL="91425" marR="91425" marT="91425" marB="91425"/>
                </a:tc>
                <a:tc>
                  <a:txBody>
                    <a:bodyPr/>
                    <a:lstStyle/>
                    <a:p>
                      <a:pPr lvl="0" rtl="0">
                        <a:spcBef>
                          <a:spcPts val="0"/>
                        </a:spcBef>
                        <a:buNone/>
                      </a:pPr>
                      <a:r>
                        <a:rPr lang="en-US"/>
                        <a:t>Knicks</a:t>
                      </a:r>
                    </a:p>
                  </a:txBody>
                  <a:tcPr marL="91425" marR="91425" marT="91425" marB="91425"/>
                </a:tc>
              </a:tr>
              <a:tr h="370575">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t>I</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r>
              <a:tr h="374175">
                <a:tc>
                  <a:txBody>
                    <a:bodyPr/>
                    <a:lstStyle/>
                    <a:p>
                      <a:pPr lvl="0" rtl="0">
                        <a:spcBef>
                          <a:spcPts val="0"/>
                        </a:spcBef>
                        <a:buNone/>
                      </a:pPr>
                      <a:r>
                        <a:rPr lang="en-US"/>
                        <a:t>love</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1.5</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0</a:t>
                      </a:r>
                    </a:p>
                  </a:txBody>
                  <a:tcPr marL="91425" marR="91425" marT="91425" marB="91425"/>
                </a:tc>
              </a:tr>
              <a:tr h="374175">
                <a:tc>
                  <a:txBody>
                    <a:bodyPr/>
                    <a:lstStyle/>
                    <a:p>
                      <a:pPr lvl="0" rtl="0">
                        <a:spcBef>
                          <a:spcPts val="0"/>
                        </a:spcBef>
                        <a:buNone/>
                      </a:pPr>
                      <a:r>
                        <a:rPr lang="en-US"/>
                        <a:t>the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1</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3</a:t>
                      </a:r>
                    </a:p>
                  </a:txBody>
                  <a:tcPr marL="91425" marR="91425" marT="91425" marB="91425"/>
                </a:tc>
                <a:tc>
                  <a:txBody>
                    <a:bodyPr/>
                    <a:lstStyle/>
                    <a:p>
                      <a:pPr lvl="0" rtl="0">
                        <a:spcBef>
                          <a:spcPts val="0"/>
                        </a:spcBef>
                        <a:buNone/>
                      </a:pPr>
                      <a:r>
                        <a:rPr lang="en-US"/>
                        <a:t>2.5</a:t>
                      </a:r>
                    </a:p>
                  </a:txBody>
                  <a:tcPr marL="91425" marR="91425" marT="91425" marB="91425"/>
                </a:tc>
              </a:tr>
              <a:tr h="374175">
                <a:tc>
                  <a:txBody>
                    <a:bodyPr/>
                    <a:lstStyle/>
                    <a:p>
                      <a:pPr lvl="0" rtl="0">
                        <a:spcBef>
                          <a:spcPts val="0"/>
                        </a:spcBef>
                        <a:buNone/>
                      </a:pPr>
                      <a:r>
                        <a:rPr lang="en-US"/>
                        <a:t>New </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0.5</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2.5</a:t>
                      </a:r>
                    </a:p>
                  </a:txBody>
                  <a:tcPr marL="91425" marR="91425" marT="91425" marB="91425"/>
                </a:tc>
                <a:tc>
                  <a:txBody>
                    <a:bodyPr/>
                    <a:lstStyle/>
                    <a:p>
                      <a:pPr lvl="0" rtl="0">
                        <a:spcBef>
                          <a:spcPts val="0"/>
                        </a:spcBef>
                        <a:buNone/>
                      </a:pPr>
                      <a:r>
                        <a:rPr lang="en-US"/>
                        <a:t>2</a:t>
                      </a:r>
                    </a:p>
                  </a:txBody>
                  <a:tcPr marL="91425" marR="91425" marT="91425" marB="91425"/>
                </a:tc>
              </a:tr>
              <a:tr h="374175">
                <a:tc>
                  <a:txBody>
                    <a:bodyPr/>
                    <a:lstStyle/>
                    <a:p>
                      <a:pPr lvl="0" rtl="0">
                        <a:spcBef>
                          <a:spcPts val="0"/>
                        </a:spcBef>
                        <a:buNone/>
                      </a:pPr>
                      <a:r>
                        <a:rPr lang="en-US"/>
                        <a:t>York</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2</a:t>
                      </a:r>
                    </a:p>
                  </a:txBody>
                  <a:tcPr marL="91425" marR="91425" marT="91425" marB="91425"/>
                </a:tc>
                <a:tc>
                  <a:txBody>
                    <a:bodyPr/>
                    <a:lstStyle/>
                    <a:p>
                      <a:pPr lvl="0" rtl="0">
                        <a:spcBef>
                          <a:spcPts val="0"/>
                        </a:spcBef>
                        <a:buNone/>
                      </a:pPr>
                      <a:r>
                        <a:rPr lang="en-US"/>
                        <a:t>1.5</a:t>
                      </a:r>
                    </a:p>
                  </a:txBody>
                  <a:tcPr marL="91425" marR="91425" marT="91425" marB="91425"/>
                </a:tc>
              </a:tr>
              <a:tr h="374175">
                <a:tc>
                  <a:txBody>
                    <a:bodyPr/>
                    <a:lstStyle/>
                    <a:p>
                      <a:pPr lvl="0" rtl="0">
                        <a:spcBef>
                          <a:spcPts val="0"/>
                        </a:spcBef>
                        <a:buNone/>
                      </a:pPr>
                      <a:r>
                        <a:rPr lang="en-US"/>
                        <a:t>Knicks</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0</a:t>
                      </a:r>
                    </a:p>
                  </a:txBody>
                  <a:tcPr marL="91425" marR="91425" marT="91425" marB="91425"/>
                </a:tc>
                <a:tc>
                  <a:txBody>
                    <a:bodyPr/>
                    <a:lstStyle/>
                    <a:p>
                      <a:pPr lvl="0" rtl="0">
                        <a:spcBef>
                          <a:spcPts val="0"/>
                        </a:spcBef>
                        <a:buNone/>
                      </a:pPr>
                      <a:r>
                        <a:rPr lang="en-US"/>
                        <a:t> 1.5</a:t>
                      </a:r>
                    </a:p>
                  </a:txBody>
                  <a:tcPr marL="91425" marR="91425" marT="91425" marB="91425"/>
                </a:tc>
                <a:tc>
                  <a:txBody>
                    <a:bodyPr/>
                    <a:lstStyle/>
                    <a:p>
                      <a:pPr lvl="0" rtl="0">
                        <a:spcBef>
                          <a:spcPts val="0"/>
                        </a:spcBef>
                        <a:buNone/>
                      </a:pPr>
                      <a:r>
                        <a:rPr lang="en-US"/>
                        <a:t>4</a:t>
                      </a:r>
                    </a:p>
                  </a:txBody>
                  <a:tcPr marL="91425" marR="91425" marT="91425" marB="91425"/>
                </a:tc>
              </a:tr>
            </a:tbl>
          </a:graphicData>
        </a:graphic>
      </p:graphicFrame>
      <p:pic>
        <p:nvPicPr>
          <p:cNvPr id="391" name="Shape 391"/>
          <p:cNvPicPr preferRelativeResize="0"/>
          <p:nvPr/>
        </p:nvPicPr>
        <p:blipFill>
          <a:blip r:embed="rId3">
            <a:alphaModFix/>
          </a:blip>
          <a:stretch>
            <a:fillRect/>
          </a:stretch>
        </p:blipFill>
        <p:spPr>
          <a:xfrm>
            <a:off x="444112" y="3780575"/>
            <a:ext cx="6524625" cy="1257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US"/>
              <a:t>Is LID useful for Social Science?</a:t>
            </a:r>
          </a:p>
        </p:txBody>
      </p:sp>
      <p:sp>
        <p:nvSpPr>
          <p:cNvPr id="397" name="Shape 397"/>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28600" rtl="0">
              <a:spcBef>
                <a:spcPts val="0"/>
              </a:spcBef>
            </a:pPr>
            <a:r>
              <a:rPr lang="en-US"/>
              <a:t>a new tool for measuring legislative influence</a:t>
            </a:r>
          </a:p>
          <a:p>
            <a:pPr marL="457200" lvl="0" indent="-228600" rtl="0">
              <a:spcBef>
                <a:spcPts val="0"/>
              </a:spcBef>
            </a:pPr>
            <a:r>
              <a:rPr lang="en-US"/>
              <a:t>variable in a regression?</a:t>
            </a:r>
          </a:p>
          <a:p>
            <a:pPr marL="457200" lvl="0" indent="-228600" rtl="0">
              <a:spcBef>
                <a:spcPts val="0"/>
              </a:spcBef>
            </a:pPr>
            <a:r>
              <a:rPr lang="en-US"/>
              <a:t>networks of legislators?</a:t>
            </a:r>
          </a:p>
          <a:p>
            <a:pPr marL="457200" lvl="0" indent="-228600">
              <a:spcBef>
                <a:spcPts val="0"/>
              </a:spcBef>
            </a:pPr>
            <a:r>
              <a:rPr lang="en-US"/>
              <a:t>limitations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US"/>
              <a:t>How can computer science help SS?</a:t>
            </a:r>
          </a:p>
        </p:txBody>
      </p:sp>
      <p:sp>
        <p:nvSpPr>
          <p:cNvPr id="403" name="Shape 403"/>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28600" rtl="0">
              <a:spcBef>
                <a:spcPts val="0"/>
              </a:spcBef>
            </a:pPr>
            <a:r>
              <a:rPr lang="en-US"/>
              <a:t>well known quantitative tools of SS:</a:t>
            </a:r>
          </a:p>
          <a:p>
            <a:pPr marL="914400" lvl="1" indent="-228600" rtl="0">
              <a:spcBef>
                <a:spcPts val="0"/>
              </a:spcBef>
            </a:pPr>
            <a:r>
              <a:rPr lang="en-US"/>
              <a:t>econometrics</a:t>
            </a:r>
          </a:p>
          <a:p>
            <a:pPr marL="914400" lvl="1" indent="-228600" rtl="0">
              <a:spcBef>
                <a:spcPts val="0"/>
              </a:spcBef>
            </a:pPr>
            <a:r>
              <a:rPr lang="en-US"/>
              <a:t>statistics</a:t>
            </a:r>
          </a:p>
          <a:p>
            <a:pPr marL="457200" lvl="0" indent="-228600" rtl="0">
              <a:spcBef>
                <a:spcPts val="0"/>
              </a:spcBef>
            </a:pPr>
            <a:r>
              <a:rPr lang="en-US"/>
              <a:t>less well known quantitative tools of SS:</a:t>
            </a:r>
          </a:p>
          <a:p>
            <a:pPr marL="914400" lvl="1" indent="-228600">
              <a:spcBef>
                <a:spcPts val="0"/>
              </a:spcBef>
            </a:pPr>
            <a:r>
              <a:rPr lang="en-US"/>
              <a:t>algorithms and machine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US"/>
              <a:t>Advice for learning more</a:t>
            </a:r>
          </a:p>
        </p:txBody>
      </p:sp>
      <p:sp>
        <p:nvSpPr>
          <p:cNvPr id="409" name="Shape 409"/>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marL="457200" lvl="0" indent="-228600" rtl="0">
              <a:spcBef>
                <a:spcPts val="0"/>
              </a:spcBef>
            </a:pPr>
            <a:r>
              <a:rPr lang="en-US"/>
              <a:t>Online courses</a:t>
            </a:r>
          </a:p>
          <a:p>
            <a:pPr marL="457200" lvl="0" indent="-228600">
              <a:spcBef>
                <a:spcPts val="0"/>
              </a:spcBef>
            </a:pPr>
            <a:r>
              <a:rPr lang="en-US"/>
              <a:t>Projects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a:p>
            <a:pPr lvl="0" algn="ctr">
              <a:spcBef>
                <a:spcPts val="0"/>
              </a:spcBef>
              <a:buNone/>
            </a:pPr>
            <a:r>
              <a:rPr lang="en-US"/>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LID0.png"/>
          <p:cNvPicPr preferRelativeResize="0"/>
          <p:nvPr/>
        </p:nvPicPr>
        <p:blipFill>
          <a:blip r:embed="rId3">
            <a:alphaModFix/>
          </a:blip>
          <a:stretch>
            <a:fillRect/>
          </a:stretch>
        </p:blipFill>
        <p:spPr>
          <a:xfrm>
            <a:off x="1492624" y="228600"/>
            <a:ext cx="5906897" cy="459224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1376</Words>
  <Application>Microsoft Office PowerPoint</Application>
  <PresentationFormat>On-screen Show (16:9)</PresentationFormat>
  <Paragraphs>381</Paragraphs>
  <Slides>36</Slides>
  <Notes>36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36</vt:i4>
      </vt:variant>
    </vt:vector>
  </HeadingPairs>
  <TitlesOfParts>
    <vt:vector size="41" baseType="lpstr">
      <vt:lpstr>Lato</vt:lpstr>
      <vt:lpstr>Arial</vt:lpstr>
      <vt:lpstr>Calibri</vt:lpstr>
      <vt:lpstr>Office Theme</vt:lpstr>
      <vt:lpstr>simple-light</vt:lpstr>
      <vt:lpstr>PowerPoint Presentation</vt:lpstr>
      <vt:lpstr>Legislative Influence Detector</vt:lpstr>
      <vt:lpstr>State laws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vt:lpstr>
      <vt:lpstr>Indexing Bills</vt:lpstr>
      <vt:lpstr>Definition of Alignment</vt:lpstr>
      <vt:lpstr>An Optimal Alignment</vt:lpstr>
      <vt:lpstr>Example</vt:lpstr>
      <vt:lpstr>Example</vt:lpstr>
      <vt:lpstr>Example</vt:lpstr>
      <vt:lpstr>Example</vt:lpstr>
      <vt:lpstr>Example</vt:lpstr>
      <vt:lpstr>Example</vt:lpstr>
      <vt:lpstr>Example</vt:lpstr>
      <vt:lpstr>Example</vt:lpstr>
      <vt:lpstr>Is LID useful for Social Science?</vt:lpstr>
      <vt:lpstr>How can computer science help SS?</vt:lpstr>
      <vt:lpstr>Advice for learning more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Teddy DeWitt</dc:creator>
  <cp:lastModifiedBy>Teddy DeWitt</cp:lastModifiedBy>
  <cp:revision>1</cp:revision>
  <dcterms:modified xsi:type="dcterms:W3CDTF">2017-06-07T15:22:07Z</dcterms:modified>
</cp:coreProperties>
</file>